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6" r:id="rId6"/>
    <p:sldId id="263" r:id="rId7"/>
    <p:sldId id="296" r:id="rId8"/>
    <p:sldId id="297" r:id="rId9"/>
    <p:sldId id="298" r:id="rId10"/>
    <p:sldId id="299" r:id="rId11"/>
    <p:sldId id="300" r:id="rId12"/>
    <p:sldId id="301" r:id="rId13"/>
    <p:sldId id="292" r:id="rId14"/>
    <p:sldId id="294" r:id="rId15"/>
    <p:sldId id="274" r:id="rId16"/>
    <p:sldId id="278" r:id="rId17"/>
    <p:sldId id="308" r:id="rId18"/>
    <p:sldId id="309" r:id="rId19"/>
    <p:sldId id="310" r:id="rId20"/>
    <p:sldId id="315" r:id="rId21"/>
    <p:sldId id="316" r:id="rId22"/>
    <p:sldId id="318" r:id="rId23"/>
    <p:sldId id="319" r:id="rId24"/>
    <p:sldId id="320" r:id="rId25"/>
    <p:sldId id="321" r:id="rId26"/>
    <p:sldId id="322" r:id="rId27"/>
    <p:sldId id="327" r:id="rId28"/>
    <p:sldId id="328" r:id="rId29"/>
    <p:sldId id="329" r:id="rId30"/>
    <p:sldId id="330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91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3BC8-E1D4-A342-4BB7-FCD710017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71439-B281-D23D-6E37-DF9B55B5E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CE5C-40EE-D000-C525-637B1412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4C785-AB52-469A-6B50-55886D6B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8D93-C055-88B5-E1F3-B8BFDF5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4B0F-3D5B-360B-544E-92BF3601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91B4C-23EA-E63C-0187-04CBB0ED0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EE197-7E47-11BB-F9DB-C9FB634F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6A74-BB93-9511-C34F-DD84FEB6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0219-5308-8ECB-E958-17BB765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01875-1360-15BD-2D8D-636311403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54C62-AE1A-DE0F-6B9C-7B46CCFF2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1857-0EFE-F066-0331-B8AE52DD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C9DB-D665-C1C7-3D3F-004217B8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673B-7F2C-2854-1DD3-EE29E8CE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6C2A-279B-1E88-67DA-F8BDB198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4900-F55F-9A14-6FB7-302B4DA5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12D3-BC46-DE94-1FBD-9BD2A12A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6F50-DE85-A707-DDFD-7F1A700F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FEDCC-8BD4-50F8-E0BE-78E1C763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5F47-B977-C149-7B27-996F366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9E41-4C0E-A9A6-9503-4C0601418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51F8-49E6-CB6D-0DA2-0EE2834E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89D05-7E22-0F53-9A5B-C86077CB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4484-2846-781D-49DB-45CB02B0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40A5-F4C7-9057-1E1A-F1482392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F1A3-86B9-4B6F-4470-869591C3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059E1-B958-01ED-3D2B-33AD1B243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D7E19-1840-8F29-8E24-EFBD989E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9D6CB-7182-89CF-408C-21B3ED31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E3B48-05EA-F64C-BD3C-A31B4640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6F14-57E4-A61B-D70D-588F3558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39C15-1C6A-7633-AE9E-C999C6A6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85125-E84C-6C34-357B-232154DBD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DB23E-2597-3571-9409-14D09EA24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BB83B-BDC5-2E4F-DB80-B58452BB5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CAA4C-EFB1-15EE-D0EB-C6119E71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039F-9378-191C-D915-DF39BBD4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F2BE0-500B-0689-6691-E692B68B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5A48-3AE1-3FB2-B016-0B26BF52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7108F-67C5-09CC-B391-1524C2E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3E301-44B0-0EF0-428F-C031DE15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87C68-D9F0-F4A5-BCE7-6146F8B9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87447-C9FE-D5F4-8411-C5CAC4AE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65AEB-809B-AF10-00B7-3F7F3897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93E0C-7B3D-BF9F-82DD-AE3A340C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21F5-EEAB-7AA5-86D7-7D523319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D44E-5FCF-A42E-A77A-24E24C2B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BEE41-36FB-446C-C892-65317CC9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2EE5B-4A89-A384-759B-6A2FC999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51017-925E-9825-1283-4B7C3289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C73F3-8FA6-2182-03D0-299D732E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E4DF-08A5-68C7-C3C9-50508E93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04AA4-E1BB-2178-CD43-F61A8609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5B9D4-B86E-2D83-DA76-442F04055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EE4-BD38-F666-6464-5C70A73C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E0E5F-C6C8-74F7-300D-4A4CF65C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AF1A-2651-20B5-354C-F31FE3DD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535FA-CEB1-B9C2-2C26-AB68724D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4418A-447E-DF81-D994-5C546114E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68BA-D1C1-0F4F-EB08-CCF94C207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45790-87A4-49B7-B268-BC2DAFD7F4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989F-8643-DADB-2DC5-C24C8FB0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70BD-58C9-368B-7BE8-708A15FEA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CACE3-A032-4B43-BA65-883D9016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2158" y="1916004"/>
            <a:ext cx="8527683" cy="2054545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EDUKACIJE ZA </a:t>
            </a:r>
            <a:br>
              <a:rPr lang="en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PREDSTAVNIKE POTROŠAČKIH ORGANIZACIJA</a:t>
            </a:r>
            <a:br>
              <a:rPr lang="hr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>
                <a:latin typeface="Arial Black" panose="020B0A04020102020204" pitchFamily="34" charset="0"/>
              </a:rPr>
              <a:t>Volonterstvo</a:t>
            </a:r>
            <a:endParaRPr lang="sl-SI" sz="36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1385E73-B4E2-D943-B7B3-0863BE3984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2926" y="-615950"/>
            <a:ext cx="3871912" cy="3871912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3A7E9550-3DF0-CB4A-B225-2CE81FE7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5491756"/>
            <a:ext cx="4168735" cy="1072392"/>
          </a:xfrm>
          <a:prstGeom prst="rect">
            <a:avLst/>
          </a:prstGeom>
        </p:spPr>
      </p:pic>
      <p:pic>
        <p:nvPicPr>
          <p:cNvPr id="13" name="Picture 12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B1E73978-7E63-AC4E-B80C-C69FB53E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921" y="5088446"/>
            <a:ext cx="2503016" cy="1769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8B1CD4-68F7-114D-8F01-DBB5EE4994A7}"/>
              </a:ext>
            </a:extLst>
          </p:cNvPr>
          <p:cNvSpPr txBox="1"/>
          <p:nvPr/>
        </p:nvSpPr>
        <p:spPr>
          <a:xfrm>
            <a:off x="8311793" y="5637784"/>
            <a:ext cx="388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udruge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Vlade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Hrvatske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2A045-DC61-38D6-FB94-546EC24B1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7" y="507705"/>
            <a:ext cx="3372394" cy="968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49C9D-5949-FB5F-89AA-FEF327973CB2}"/>
              </a:ext>
            </a:extLst>
          </p:cNvPr>
          <p:cNvSpPr txBox="1"/>
          <p:nvPr/>
        </p:nvSpPr>
        <p:spPr>
          <a:xfrm>
            <a:off x="4690965" y="4129387"/>
            <a:ext cx="281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Predavač: Ivan Blažon</a:t>
            </a:r>
          </a:p>
        </p:txBody>
      </p:sp>
    </p:spTree>
    <p:extLst>
      <p:ext uri="{BB962C8B-B14F-4D97-AF65-F5344CB8AC3E}">
        <p14:creationId xmlns:p14="http://schemas.microsoft.com/office/powerpoint/2010/main" val="424233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714103" y="195222"/>
            <a:ext cx="822672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Volonterska prava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714103" y="1823040"/>
            <a:ext cx="4884154" cy="466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biti suradnik, a ne besplatna pomoć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dobiti prilagođen i koristan zadatak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upoznati organizaciju- ljude, projekte, programe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sudjelovati u aktivnostima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na kvalitetnu edukaciju</a:t>
            </a:r>
            <a:endParaRPr lang="hr-HR" sz="2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na savjetovanje i usmjeravanje</a:t>
            </a:r>
            <a:endParaRPr lang="hr-HR" sz="2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biti saslušan i dobiti priliku sudjelovati u planiranju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na priznanje kroz napredovanje i nagrade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6387600" y="1823040"/>
            <a:ext cx="4680994" cy="4372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/>
          <a:lstStyle/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na zahvalu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primiti brz odgovor i konstruktivne povratne informacije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biti upoznat s mogućim rizicima</a:t>
            </a:r>
            <a:endParaRPr lang="hr-HR" sz="2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ne preuzimati odgovornost za tuđe probleme i/ili ponašanje</a:t>
            </a:r>
            <a:endParaRPr lang="hr-HR" sz="2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reći NE</a:t>
            </a:r>
            <a:endParaRPr lang="hr-HR" sz="2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pogriješiti i učiti iz pogrešaka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ne biti diskriminiran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51540" indent="-3429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uživati u volonterskim aktivnostima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1280" indent="-332640">
              <a:lnSpc>
                <a:spcPct val="93000"/>
              </a:lnSpc>
            </a:pPr>
            <a:r>
              <a:rPr lang="hr-H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 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1280" indent="-332640">
              <a:lnSpc>
                <a:spcPct val="93000"/>
              </a:lnSpc>
            </a:pPr>
            <a:r>
              <a:rPr lang="hr-H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 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228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/>
      <p:bldP spid="4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818604" y="221348"/>
            <a:ext cx="5412377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Volonterske obveze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818604" y="1703262"/>
            <a:ext cx="10101943" cy="39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65840" indent="-457200">
              <a:buFont typeface="Wingdings" panose="05000000000000000000" pitchFamily="2" charset="2"/>
              <a:buChar char="Ø"/>
            </a:pPr>
            <a:r>
              <a:rPr lang="hr-HR" sz="3200" spc="-1" dirty="0">
                <a:uFill>
                  <a:solidFill>
                    <a:srgbClr val="FFFFFF"/>
                  </a:solidFill>
                </a:uFill>
                <a:ea typeface="Arial Unicode MS"/>
              </a:rPr>
              <a:t>prihvatiti samo one zadatke koje može obaviti samostalno</a:t>
            </a:r>
            <a:endParaRPr lang="hr-HR" spc="-1" dirty="0"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volontirati u skladu s primljenim uputama</a:t>
            </a: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držati se pravila organizacije</a:t>
            </a: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jasno izraziti svoje granice i mogućnosti</a:t>
            </a: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završiti dogovorene aktivnosti ili projekte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poštivati povjerljivost podataka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365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953589" y="394836"/>
            <a:ext cx="9281006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Obaveze organizatora volontiranja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953589" y="1630645"/>
            <a:ext cx="9975669" cy="39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jasno definiran opis posla</a:t>
            </a:r>
          </a:p>
          <a:p>
            <a:pPr marL="8640">
              <a:lnSpc>
                <a:spcPct val="93000"/>
              </a:lnSpc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uFill>
                  <a:solidFill>
                    <a:srgbClr val="FFFFFF"/>
                  </a:solidFill>
                </a:uFill>
                <a:ea typeface="Arial Unicode MS"/>
              </a:rPr>
              <a:t>upoznavanje volontera s radom organizacije i </a:t>
            </a:r>
            <a:r>
              <a:rPr lang="hr-HR" sz="3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obuka za obavljanje volonterskog posla</a:t>
            </a:r>
            <a:r>
              <a:rPr lang="hr-HR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 </a:t>
            </a:r>
          </a:p>
          <a:p>
            <a:pPr marL="8640">
              <a:lnSpc>
                <a:spcPct val="93000"/>
              </a:lnSpc>
            </a:pP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nadgledanje, podrška i prilagodljivost</a:t>
            </a: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plaćeni troškovi putovanja na mjesto rada</a:t>
            </a: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zdravlje i sigurnost</a:t>
            </a: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6584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hr-HR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 Unicode MS"/>
              </a:rPr>
              <a:t>jednako poštovanje i odnos kao i prema zaposlenima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344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Standardi kvalitete za volonterske programe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916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namijenjeni svim organizatorima volontiranja koji žele razvijati volonterske programe temeljene na kvaliteti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dokazuju i unaprjeđuju učinkovitost rada organizacije s volonterima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doprinose unaprjeđenju vjerodostojnosti i ugledu organizacije u zajednici u kojoj djeluje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Proces se zasniva na </a:t>
            </a:r>
            <a:r>
              <a:rPr lang="hr-HR" sz="3200" b="1" dirty="0"/>
              <a:t>samoprocjeni</a:t>
            </a:r>
            <a:r>
              <a:rPr lang="hr-HR" sz="3200" dirty="0"/>
              <a:t> organizatora volontiranja</a:t>
            </a:r>
          </a:p>
        </p:txBody>
      </p:sp>
    </p:spTree>
    <p:extLst>
      <p:ext uri="{BB962C8B-B14F-4D97-AF65-F5344CB8AC3E}">
        <p14:creationId xmlns:p14="http://schemas.microsoft.com/office/powerpoint/2010/main" val="40867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32" t="39563" r="29764" b="23651"/>
          <a:stretch/>
        </p:blipFill>
        <p:spPr>
          <a:xfrm>
            <a:off x="1551561" y="957943"/>
            <a:ext cx="10013422" cy="49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Picture 492"/>
          <p:cNvPicPr/>
          <p:nvPr/>
        </p:nvPicPr>
        <p:blipFill>
          <a:blip r:embed="rId2"/>
          <a:stretch/>
        </p:blipFill>
        <p:spPr>
          <a:xfrm>
            <a:off x="2905371" y="1077480"/>
            <a:ext cx="5901480" cy="5780520"/>
          </a:xfrm>
          <a:prstGeom prst="rect">
            <a:avLst/>
          </a:prstGeom>
          <a:ln>
            <a:noFill/>
          </a:ln>
        </p:spPr>
      </p:pic>
      <p:sp>
        <p:nvSpPr>
          <p:cNvPr id="494" name="CustomShape 1"/>
          <p:cNvSpPr/>
          <p:nvPr/>
        </p:nvSpPr>
        <p:spPr>
          <a:xfrm>
            <a:off x="1740000" y="216000"/>
            <a:ext cx="861192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  <a:cs typeface="Arial" panose="020B0604020202020204" pitchFamily="34" charset="0"/>
              </a:rPr>
              <a:t>Ciklus menadžmenta volontera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06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149531" y="273600"/>
            <a:ext cx="9060549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Uloga</a:t>
            </a: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koordinatora volontera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981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84" name="TextShape 3"/>
          <p:cNvSpPr txBox="1"/>
          <p:nvPr/>
        </p:nvSpPr>
        <p:spPr>
          <a:xfrm>
            <a:off x="740229" y="1418040"/>
            <a:ext cx="10319657" cy="513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93000"/>
              </a:lnSpc>
            </a:pPr>
            <a:r>
              <a:rPr lang="hr-H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Posao</a:t>
            </a:r>
            <a:r>
              <a:rPr lang="hr-H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koordinatora volontera u organizaciji:</a:t>
            </a:r>
            <a:br>
              <a:rPr lang="hr-H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</a:br>
            <a:endParaRPr lang="hr-H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suradnja s ostalim članovima organizacije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definiranje potrebe za volonterima te koordiniranje izrade opisa poslova volontera u suradnji s drugim članovima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pronalaženje volontera i uključivanje volontera u organizaciju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izrada plana i programa rada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komunikacija s volonterima i osobljem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izvještavanje osoblja o volonterskom programu</a:t>
            </a:r>
          </a:p>
          <a:p>
            <a: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izrada proračuna za troškove volontera</a:t>
            </a:r>
          </a:p>
        </p:txBody>
      </p:sp>
    </p:spTree>
    <p:extLst>
      <p:ext uri="{BB962C8B-B14F-4D97-AF65-F5344CB8AC3E}">
        <p14:creationId xmlns:p14="http://schemas.microsoft.com/office/powerpoint/2010/main" val="19243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Edukacija volontera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Mora imati direktni utjecaj na volontersku poziciju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Dugoročni proces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Može biti oblik nagrade za volontora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Izbjegavati duge edukacije s puno nepotrebnih informacija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/>
              <a:t>pogotovo na početku volonterske aktivnosti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Pokušajte organizirati edukaciju o volonterstvu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sz="2800" b="1" dirty="0"/>
          </a:p>
          <a:p>
            <a:pPr marL="457200" lvl="1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199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Podrška volonterima i koordinatorima volontera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Obaveza organizatora volontiranja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Ne zaboraviti da volonteri u administraciji i bez kontakta s drugim osobama također imaju probleme koje žele raspraviti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Financijske prepreke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Nedostatak prilagodljivosti od strane organizacije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Angažirati vanjske stručnjake ako je potrebno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Uvijek uključite osobu u proces donošenja odluke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Inkluzivno razgovarajte o problemima</a:t>
            </a:r>
          </a:p>
        </p:txBody>
      </p:sp>
    </p:spTree>
    <p:extLst>
      <p:ext uri="{BB962C8B-B14F-4D97-AF65-F5344CB8AC3E}">
        <p14:creationId xmlns:p14="http://schemas.microsoft.com/office/powerpoint/2010/main" val="5942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Evidencija i evaluacija volontera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600" dirty="0"/>
              <a:t> Briga o provedbi aktivnosti i briga o razvoju volontera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/>
              <a:t> Cilj: ostvariti što bolji rezultat u području djelovanja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Najvažnija i najzahtjevnija faza menadžmenta volontera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5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965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dirty="0"/>
              <a:t>„Najmanji čin ljubaznosti vrijedi više od najvećih namjera.” Oscar Wilde</a:t>
            </a:r>
          </a:p>
          <a:p>
            <a:pPr marL="0" indent="0" algn="ctr">
              <a:buNone/>
            </a:pPr>
            <a:br>
              <a:rPr lang="hr-HR" sz="3200" dirty="0"/>
            </a:br>
            <a:endParaRPr lang="hr-HR" sz="3200" dirty="0"/>
          </a:p>
          <a:p>
            <a:pPr marL="0" indent="0" algn="ctr">
              <a:buNone/>
            </a:pPr>
            <a:r>
              <a:rPr lang="hr-HR" sz="3200" dirty="0"/>
              <a:t>„Dobročinstvo je jedino blago koje se povećava dijeljenjem.” </a:t>
            </a:r>
          </a:p>
          <a:p>
            <a:pPr marL="0" indent="0" algn="ctr">
              <a:buNone/>
            </a:pPr>
            <a:r>
              <a:rPr lang="hr-HR" sz="3200" dirty="0"/>
              <a:t>Cesare Cantu</a:t>
            </a:r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r>
              <a:rPr lang="hr-HR" sz="3200" dirty="0"/>
              <a:t>„Ne možemo živjeti samo za sebe. Tisuću niti povezuje nas s ljudima koji nas okružuju.”</a:t>
            </a:r>
          </a:p>
          <a:p>
            <a:pPr marL="0" indent="0" algn="ctr">
              <a:buNone/>
            </a:pPr>
            <a:r>
              <a:rPr lang="hr-HR" sz="3200" dirty="0"/>
              <a:t>Herman Melvill	</a:t>
            </a:r>
          </a:p>
        </p:txBody>
      </p:sp>
    </p:spTree>
    <p:extLst>
      <p:ext uri="{BB962C8B-B14F-4D97-AF65-F5344CB8AC3E}">
        <p14:creationId xmlns:p14="http://schemas.microsoft.com/office/powerpoint/2010/main" val="317886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Vrednovanje i nagrađivanje volontera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2374266"/>
            <a:ext cx="8289174" cy="9591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4400" b="1" dirty="0"/>
              <a:t>Valuta volonterskog vrednovanja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1615" y="2307764"/>
            <a:ext cx="302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FF0000"/>
                </a:solidFill>
              </a:rPr>
              <a:t>Priznanje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347" y="4508948"/>
            <a:ext cx="776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Kako volonteri vrednuju vas?</a:t>
            </a:r>
          </a:p>
        </p:txBody>
      </p:sp>
    </p:spTree>
    <p:extLst>
      <p:ext uri="{BB962C8B-B14F-4D97-AF65-F5344CB8AC3E}">
        <p14:creationId xmlns:p14="http://schemas.microsoft.com/office/powerpoint/2010/main" val="2156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45565" y="2261061"/>
          <a:ext cx="4784436" cy="412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2218">
                  <a:extLst>
                    <a:ext uri="{9D8B030D-6E8A-4147-A177-3AD203B41FA5}">
                      <a16:colId xmlns:a16="http://schemas.microsoft.com/office/drawing/2014/main" val="2170665237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32986647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r-HR" dirty="0"/>
                        <a:t>FORMALNO Nagrađivanje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Javno priznanje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Npr. Međunarodni</a:t>
                      </a:r>
                      <a:r>
                        <a:rPr lang="hr-HR" baseline="0" dirty="0"/>
                        <a:t> dan volontera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4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Edukacije od interesa na trošak organizacije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Glavni cilj korist</a:t>
                      </a:r>
                      <a:r>
                        <a:rPr lang="hr-HR" baseline="0" dirty="0"/>
                        <a:t> volonteru, organizacija sekundarna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6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Pismo preporuke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Kada volonter odlazi ili traži posao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Članstvo</a:t>
                      </a:r>
                      <a:r>
                        <a:rPr lang="hr-HR" baseline="0" dirty="0"/>
                        <a:t> u udruzi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Kada ga zasluži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3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Nominirati volontera za</a:t>
                      </a:r>
                      <a:r>
                        <a:rPr lang="hr-HR" baseline="0" dirty="0"/>
                        <a:t> neku volontersku nagradu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Sama nominacija već puno znači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781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9304" y="656706"/>
          <a:ext cx="4784436" cy="439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2218">
                  <a:extLst>
                    <a:ext uri="{9D8B030D-6E8A-4147-A177-3AD203B41FA5}">
                      <a16:colId xmlns:a16="http://schemas.microsoft.com/office/drawing/2014/main" val="2170665237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3298664786"/>
                    </a:ext>
                  </a:extLst>
                </a:gridCol>
              </a:tblGrid>
              <a:tr h="308339">
                <a:tc gridSpan="2">
                  <a:txBody>
                    <a:bodyPr/>
                    <a:lstStyle/>
                    <a:p>
                      <a:r>
                        <a:rPr lang="hr-HR" dirty="0"/>
                        <a:t>NEFORMALNO Nagrađivanje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Kažite „hvala”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Kada god</a:t>
                      </a:r>
                      <a:r>
                        <a:rPr lang="hr-HR" baseline="0" dirty="0"/>
                        <a:t> je prilika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4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Pružiti priliku da ispriča svoju priču u medijima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Pazite da voli biti</a:t>
                      </a:r>
                      <a:r>
                        <a:rPr lang="hr-HR" baseline="0" dirty="0"/>
                        <a:t> medijski izložen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Uključivanje u donošenje poslovne odluke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Priznajte</a:t>
                      </a:r>
                      <a:r>
                        <a:rPr lang="hr-HR" baseline="0" dirty="0"/>
                        <a:t> da je dovoljno naučio i da vrednujete njegovo mišljenje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3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Tražiti volontera savjet oko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Dajete mu do znanja</a:t>
                      </a:r>
                      <a:r>
                        <a:rPr lang="hr-HR" baseline="0" dirty="0"/>
                        <a:t> da ga cijenite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7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Podržati volontera na pokretanju neke njegove inicijative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Kada procjenite da je na to spreman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90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8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Potvrda o kompetencijama stečenim kroz volontiranje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Zakon o volonterstvu 2013.</a:t>
            </a:r>
          </a:p>
          <a:p>
            <a:r>
              <a:rPr lang="hr-HR" dirty="0"/>
              <a:t>Dugoročni volonteri koji redovito i kontinuirano </a:t>
            </a:r>
            <a:r>
              <a:rPr lang="hr-HR" dirty="0">
                <a:solidFill>
                  <a:srgbClr val="FF0000"/>
                </a:solidFill>
              </a:rPr>
              <a:t>na tjednoj osnivu razdbolju </a:t>
            </a:r>
            <a:r>
              <a:rPr lang="hr-HR" dirty="0"/>
              <a:t>od najmanje tri mjeseca bez prekida volontiraju.  </a:t>
            </a:r>
          </a:p>
          <a:p>
            <a:r>
              <a:rPr lang="hr-HR" dirty="0"/>
              <a:t>4 koraka</a:t>
            </a:r>
          </a:p>
          <a:p>
            <a:pPr lvl="1"/>
            <a:r>
              <a:rPr lang="hr-HR" dirty="0"/>
              <a:t>1. prilikom dogovaranja volonterskog angažmana volonter izražava da bi htio potvrdu te za što mu treba</a:t>
            </a:r>
          </a:p>
          <a:p>
            <a:pPr lvl="1"/>
            <a:r>
              <a:rPr lang="hr-HR" dirty="0"/>
              <a:t>2. definirati znanja i dogovornosti koje će imati volonter sukladno volonterskoj poziciji</a:t>
            </a:r>
          </a:p>
          <a:p>
            <a:pPr lvl="1"/>
            <a:r>
              <a:rPr lang="hr-HR" dirty="0"/>
              <a:t>3. provođenje volonterskog programa, nadzor, komunikacija, savjetovanje</a:t>
            </a:r>
          </a:p>
          <a:p>
            <a:pPr lvl="1"/>
            <a:r>
              <a:rPr lang="hr-HR" dirty="0"/>
              <a:t>4. korak zajedničko ispunjavanje potvrde o kompetencijama</a:t>
            </a:r>
          </a:p>
        </p:txBody>
      </p:sp>
    </p:spTree>
    <p:extLst>
      <p:ext uri="{BB962C8B-B14F-4D97-AF65-F5344CB8AC3E}">
        <p14:creationId xmlns:p14="http://schemas.microsoft.com/office/powerpoint/2010/main" val="98521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Potvrda o volontiranju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Potvrda je dokaz o volonterskoj aktivnosti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ZoV propisuje obavezne dijelove potvrde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 Osobni podaci, vrijeme volontiranja, edukacije, kratki opis aktivnosti i ostale specifičnosti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Dugotrajnim volonterima </a:t>
            </a:r>
            <a:r>
              <a:rPr lang="hr-HR" b="1" dirty="0"/>
              <a:t>mora</a:t>
            </a:r>
            <a:r>
              <a:rPr lang="hr-HR" dirty="0"/>
              <a:t> se na kraju volonterskog angažmana izdati potvrda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Kratkotrajnim volonterima potvrda se mora izdati na zahtjev volontera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Volonterska knjižica</a:t>
            </a:r>
          </a:p>
        </p:txBody>
      </p:sp>
    </p:spTree>
    <p:extLst>
      <p:ext uri="{BB962C8B-B14F-4D97-AF65-F5344CB8AC3E}">
        <p14:creationId xmlns:p14="http://schemas.microsoft.com/office/powerpoint/2010/main" val="356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Potvrda o kompetencijama stečenim volontiranjem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Što su to kompetencije?</a:t>
            </a:r>
          </a:p>
          <a:p>
            <a:pPr lvl="1"/>
            <a:r>
              <a:rPr lang="hr-HR" dirty="0"/>
              <a:t>Znanja i vještine</a:t>
            </a:r>
          </a:p>
          <a:p>
            <a:pPr lvl="1"/>
            <a:r>
              <a:rPr lang="hr-HR" dirty="0"/>
              <a:t>Pripadajuća samostalnost i odgovornost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  <a:p>
            <a:pPr algn="just"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Podrška u prepoznavanju i predstavljanju kompetencija, nastavak osobnog obrazovanja i podizanje zapošljivosti, motivacija volontera</a:t>
            </a: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87000"/>
              </a:lnSpc>
            </a:pP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87000"/>
              </a:lnSpc>
            </a:pP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hr-HR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Odnosi se isključivo na volontiranje onako kako je to predviđeno Zakonom o volonterstvu, a nikako ne i na stručno osposobljavanje, stažiranje i javne radove.</a:t>
            </a: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62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Za što volonter može koristiti potvrdu?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686"/>
            <a:ext cx="10515600" cy="4306815"/>
          </a:xfrm>
        </p:spPr>
        <p:txBody>
          <a:bodyPr>
            <a:normAutofit/>
          </a:bodyPr>
          <a:lstStyle/>
          <a:p>
            <a:pPr marL="457920" indent="-457200">
              <a:lnSpc>
                <a:spcPct val="94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 ciljem osobnog razvoja </a:t>
            </a:r>
          </a:p>
          <a:p>
            <a:pPr marL="457920" indent="-457200">
              <a:lnSpc>
                <a:spcPct val="94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Radi profesionalnog razvoja </a:t>
            </a: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 ciljem dobivanja dodatka (suplementa) diplomi </a:t>
            </a: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 ciljem daljnjeg nastavka obrazovanja </a:t>
            </a: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S ciljem nastavka volonterskog angažmana (portfolio)</a:t>
            </a:r>
          </a:p>
          <a:p>
            <a:pPr marL="45792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3633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664"/>
            <a:ext cx="10515600" cy="5176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Izdaje se na zahtjev volontera </a:t>
            </a: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 uz prethodnu najavu, organizator volontiranja dužan je izdati potvrdu o kompetencijama stečenim volontiranjem, ukoliko se radilo o dugotrajnom volontiranju.</a:t>
            </a: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hr-H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Ne izdaje se retrogradno </a:t>
            </a:r>
            <a:r>
              <a:rPr lang="hr-HR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– odmah na početku volontiranja, volonter/ka se mora izjasniti ako želi Potvrdu!</a:t>
            </a:r>
          </a:p>
          <a:p>
            <a:pPr marL="0" indent="0" algn="ctr">
              <a:lnSpc>
                <a:spcPct val="87000"/>
              </a:lnSpc>
              <a:buNone/>
            </a:pPr>
            <a:endParaRPr lang="hr-HR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1640" indent="-32292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Može biti izdana dugotrajnim volonterima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720" indent="0" algn="just">
              <a:lnSpc>
                <a:spcPct val="94000"/>
              </a:lnSpc>
              <a:buNone/>
            </a:pPr>
            <a:r>
              <a:rPr lang="hr-H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	- koji volontiraju minimalno jednom tjedno kroz razdoblje od 3 mjeseca</a:t>
            </a:r>
            <a:endParaRPr lang="hr-HR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87000"/>
              </a:lnSpc>
            </a:pPr>
            <a:endParaRPr lang="hr-H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29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Kompetencije: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Komunikacija na materinjem jeziku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Komunikacija na stranim jezicima 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Matematička kompetencija i osnovne kompetencije u prirodoslovlju i tehnologiji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Digitalna kompetencija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Kompetencija učiti kako učiti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Socijalna i građanska kompetencija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Inicijativnost i poduzetnost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Kulturna svijest i izražavanje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indent="-457200">
              <a:lnSpc>
                <a:spcPct val="87000"/>
              </a:lnSpc>
              <a:buClr>
                <a:srgbClr val="666666"/>
              </a:buClr>
              <a:buFont typeface="Wingdings" panose="05000000000000000000" pitchFamily="2" charset="2"/>
              <a:buChar char="Ø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Ostalo</a:t>
            </a:r>
            <a:r>
              <a:rPr lang="hr-H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hr-H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85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Trendovi u volonterstvu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Korporativno volontiranje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Volonturism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/>
              <a:t>U dobrom smislu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Online volonterstvo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Mikrovolonterstvo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Starenje populacije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Centralizirane baze volontera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/>
          </a:p>
          <a:p>
            <a:pPr lvl="1"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483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Online volonterstvo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Virtualno volonterstvo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Veći volonterski centri u RH to već imaju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Kako evaluirati osobu online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Novi val kroz razvoj mobilnog interneta i aplikacija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/>
              <a:t> Sljedeći val kroz proces digitalizacije svih društvenih aspekata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334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Definicija volonterstva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83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200" dirty="0"/>
              <a:t>„Dobrovoljno ulaganje osobnog vremena, truda, znanja i vještina kojima se obavljaju usluge ili aktivnosti za dobrobit druge osobe ili za zajedničku dobrobit, a obavljaju ih osobe na način predviđen Zakonom, bez postojanja uvjeta isplate novčane nagrade ili potraživanja druge imovinske koristi za obavljano volontiranje.”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„Volontiranje odgovara na ljudske potrebe različitih razina tako da nudi smislen, osobno i društveno koristan način ponašanja koji nas pokreće prema ostvarivanju ciljeva kojima stremimo.”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45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3" y="1834334"/>
            <a:ext cx="5285014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hr-HR" sz="3200" dirty="0"/>
              <a:t> Posljedica nedostatka vremena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3200" dirty="0"/>
              <a:t> FOMO (fear of mising out)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3200" dirty="0"/>
              <a:t> Instant gratifikacija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3200" dirty="0"/>
              <a:t> Spontano volonterstvo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3200" dirty="0"/>
              <a:t> Nikako nije zmijena za  tradicionalno volonterstvo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Mikrovolonterstvo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217" y="1690688"/>
            <a:ext cx="56257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Karakterstike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200" dirty="0"/>
              <a:t>Mali vremenski intervali – do 30 min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200" dirty="0"/>
              <a:t>Lako dostupno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200" dirty="0"/>
              <a:t>Trenutno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200" dirty="0"/>
              <a:t>Praktično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3200" dirty="0"/>
              <a:t>Orijentirano na zadatak, a ne ulogu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102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E3272F-1E6B-96BE-3B44-EEA59BBB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D9F11-8B16-694C-A538-DBB9A70919C0}"/>
              </a:ext>
            </a:extLst>
          </p:cNvPr>
          <p:cNvSpPr txBox="1"/>
          <p:nvPr/>
        </p:nvSpPr>
        <p:spPr>
          <a:xfrm>
            <a:off x="2800717" y="2303921"/>
            <a:ext cx="6404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R" sz="2800" dirty="0"/>
              <a:t>                       HVALA NA PAŽNJI!</a:t>
            </a:r>
          </a:p>
        </p:txBody>
      </p:sp>
      <p:pic>
        <p:nvPicPr>
          <p:cNvPr id="9" name="Picture 8" descr="A red and white logo&#10;&#10;Description automatically generated">
            <a:extLst>
              <a:ext uri="{FF2B5EF4-FFF2-40B4-BE49-F238E27FC236}">
                <a16:creationId xmlns:a16="http://schemas.microsoft.com/office/drawing/2014/main" id="{7BEA56B5-3401-6048-B14D-8A63C90D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889" y="-203951"/>
            <a:ext cx="3871912" cy="387191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0AB7A26-EC38-6441-89CB-7E162852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1" y="5415835"/>
            <a:ext cx="4073484" cy="1047889"/>
          </a:xfrm>
          <a:prstGeom prst="rect">
            <a:avLst/>
          </a:prstGeom>
        </p:spPr>
      </p:pic>
      <p:pic>
        <p:nvPicPr>
          <p:cNvPr id="12" name="Picture 11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B091DB86-5C05-7045-8E64-7FFE39E53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86" y="5042752"/>
            <a:ext cx="2503016" cy="1769554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858490D3-4969-0147-927E-8310A2D0558D}"/>
              </a:ext>
            </a:extLst>
          </p:cNvPr>
          <p:cNvSpPr txBox="1">
            <a:spLocks/>
          </p:cNvSpPr>
          <p:nvPr/>
        </p:nvSpPr>
        <p:spPr>
          <a:xfrm>
            <a:off x="1782896" y="3727009"/>
            <a:ext cx="8626208" cy="162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6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 prezentacije isključiva je odgovornost  Centra za edukaciju i informiranje potrošača.</a:t>
            </a:r>
          </a:p>
          <a:p>
            <a:pPr marL="0" indent="0" algn="ctr">
              <a:buNone/>
            </a:pPr>
            <a:r>
              <a:rPr lang="hr-HR" sz="16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sredstvima Europske unije. Izneseni stavovi i mišljenja su stavovi i mišljenja autora i ne moraju se podudarati sa stavovima i mišljenjima Europske unije ili Europske izvršne agencije za obrazovanje i kulturu (EACEA). Ni Europska unija ni EACEA ne mogu se smatrati odgovornima za njih.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6AB73-546D-5D42-A5C5-27264E3A0E8A}"/>
              </a:ext>
            </a:extLst>
          </p:cNvPr>
          <p:cNvSpPr txBox="1"/>
          <p:nvPr/>
        </p:nvSpPr>
        <p:spPr>
          <a:xfrm>
            <a:off x="8549355" y="5747012"/>
            <a:ext cx="352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sufinancira Ured za udruge Vlade Republike Hrvatske</a:t>
            </a:r>
            <a:endParaRPr lang="hr-HR" sz="14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Zakon o volonterstvu </a:t>
            </a:r>
            <a:r>
              <a:rPr lang="hr-HR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NN 57/07, NN 22/13</a:t>
            </a:r>
            <a:endParaRPr lang="hr-H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931"/>
            <a:ext cx="10515600" cy="5155531"/>
          </a:xfrm>
        </p:spPr>
        <p:txBody>
          <a:bodyPr>
            <a:normAutofit/>
          </a:bodyPr>
          <a:lstStyle/>
          <a:p>
            <a:r>
              <a:rPr lang="hr-HR" dirty="0"/>
              <a:t>Ovim se Zakonom uređuju:</a:t>
            </a:r>
          </a:p>
          <a:p>
            <a:pPr lvl="1"/>
            <a:r>
              <a:rPr lang="hr-HR" dirty="0"/>
              <a:t>osnovni pojmovi vezani za volontiranje </a:t>
            </a:r>
          </a:p>
          <a:p>
            <a:pPr lvl="1"/>
            <a:r>
              <a:rPr lang="hr-HR" dirty="0"/>
              <a:t>temeljna načela volontiranja</a:t>
            </a:r>
          </a:p>
          <a:p>
            <a:pPr lvl="1"/>
            <a:r>
              <a:rPr lang="hr-HR" dirty="0"/>
              <a:t>vrijednosti volontiranja</a:t>
            </a:r>
          </a:p>
          <a:p>
            <a:pPr lvl="1"/>
            <a:r>
              <a:rPr lang="hr-HR" dirty="0"/>
              <a:t>uvjeti volontiranja</a:t>
            </a:r>
          </a:p>
          <a:p>
            <a:pPr lvl="1"/>
            <a:r>
              <a:rPr lang="hr-HR" dirty="0"/>
              <a:t>prava i dužnosti volontera te organizatora volontiranja</a:t>
            </a:r>
          </a:p>
          <a:p>
            <a:pPr lvl="1"/>
            <a:r>
              <a:rPr lang="hr-HR" dirty="0"/>
              <a:t>uvjeti sklapanja ugovora o volontiranju</a:t>
            </a:r>
          </a:p>
          <a:p>
            <a:pPr lvl="1"/>
            <a:r>
              <a:rPr lang="hr-HR" dirty="0"/>
              <a:t>donošenje Etičkog kodeksa volontiranja</a:t>
            </a:r>
          </a:p>
          <a:p>
            <a:pPr lvl="1"/>
            <a:r>
              <a:rPr lang="hr-HR" dirty="0"/>
              <a:t>izdavanje potvrde o volontiranju</a:t>
            </a:r>
          </a:p>
          <a:p>
            <a:pPr lvl="1"/>
            <a:r>
              <a:rPr lang="hr-HR" dirty="0"/>
              <a:t>izdavanje potvrde o kompetencijama stečenim kroz volontiranje</a:t>
            </a:r>
          </a:p>
          <a:p>
            <a:pPr lvl="1"/>
            <a:r>
              <a:rPr lang="hr-HR" dirty="0"/>
              <a:t>državna nagrada za volontiranje</a:t>
            </a:r>
          </a:p>
          <a:p>
            <a:pPr lvl="1"/>
            <a:r>
              <a:rPr lang="hr-HR" dirty="0"/>
              <a:t>nadzor nad izvršenjem ovoga Zakona.</a:t>
            </a:r>
          </a:p>
        </p:txBody>
      </p:sp>
    </p:spTree>
    <p:extLst>
      <p:ext uri="{BB962C8B-B14F-4D97-AF65-F5344CB8AC3E}">
        <p14:creationId xmlns:p14="http://schemas.microsoft.com/office/powerpoint/2010/main" val="38818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31" y="679784"/>
            <a:ext cx="10515600" cy="5731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>
                <a:solidFill>
                  <a:srgbClr val="C00000"/>
                </a:solidFill>
              </a:rPr>
              <a:t>Volonterstvo </a:t>
            </a:r>
            <a:r>
              <a:rPr lang="hr-HR" sz="4000" b="1" u="sng" dirty="0">
                <a:solidFill>
                  <a:srgbClr val="C00000"/>
                </a:solidFill>
              </a:rPr>
              <a:t>nije</a:t>
            </a:r>
            <a:r>
              <a:rPr lang="hr-HR" sz="4000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hr-HR" sz="4000" dirty="0"/>
          </a:p>
          <a:p>
            <a:r>
              <a:rPr lang="hr-HR" sz="3200" dirty="0"/>
              <a:t>Dobrosusjedska i prijateljska pomoć</a:t>
            </a:r>
          </a:p>
          <a:p>
            <a:r>
              <a:rPr lang="hr-HR" sz="3200" dirty="0"/>
              <a:t>Rad koji ima obilježja radnog odnosa</a:t>
            </a:r>
          </a:p>
          <a:p>
            <a:r>
              <a:rPr lang="hr-HR" sz="3200" dirty="0"/>
              <a:t>Stručno osposobljavanje</a:t>
            </a:r>
          </a:p>
          <a:p>
            <a:r>
              <a:rPr lang="hr-HR" sz="3200" dirty="0"/>
              <a:t>Aktivnosti proizašle iz različitih ugovornih obveza</a:t>
            </a:r>
          </a:p>
          <a:p>
            <a:r>
              <a:rPr lang="hr-HR" sz="3200" dirty="0"/>
              <a:t>Izvršavanje sudskih odluka i presuda (rad za opće dobro)</a:t>
            </a:r>
          </a:p>
          <a:p>
            <a:r>
              <a:rPr lang="hr-HR" sz="3200" dirty="0"/>
              <a:t>Darivanje ili ustupanje imovine na korištenje</a:t>
            </a:r>
          </a:p>
        </p:txBody>
      </p:sp>
    </p:spTree>
    <p:extLst>
      <p:ext uri="{BB962C8B-B14F-4D97-AF65-F5344CB8AC3E}">
        <p14:creationId xmlns:p14="http://schemas.microsoft.com/office/powerpoint/2010/main" val="40828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+mn-lt"/>
              </a:rPr>
              <a:t>Vrste volontiranja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0688" y="1375954"/>
          <a:ext cx="1097062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272">
                  <a:extLst>
                    <a:ext uri="{9D8B030D-6E8A-4147-A177-3AD203B41FA5}">
                      <a16:colId xmlns:a16="http://schemas.microsoft.com/office/drawing/2014/main" val="255888498"/>
                    </a:ext>
                  </a:extLst>
                </a:gridCol>
                <a:gridCol w="6752351">
                  <a:extLst>
                    <a:ext uri="{9D8B030D-6E8A-4147-A177-3AD203B41FA5}">
                      <a16:colId xmlns:a16="http://schemas.microsoft.com/office/drawing/2014/main" val="3547328603"/>
                    </a:ext>
                  </a:extLst>
                </a:gridCol>
              </a:tblGrid>
              <a:tr h="397672">
                <a:tc>
                  <a:txBody>
                    <a:bodyPr/>
                    <a:lstStyle/>
                    <a:p>
                      <a:r>
                        <a:rPr lang="hr-HR" sz="2400" dirty="0"/>
                        <a:t>KRITERIJ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VRSTE VOLONTIRANJA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35977"/>
                  </a:ext>
                </a:extLst>
              </a:tr>
              <a:tr h="397672">
                <a:tc>
                  <a:txBody>
                    <a:bodyPr/>
                    <a:lstStyle/>
                    <a:p>
                      <a:r>
                        <a:rPr lang="hr-HR" sz="2400" dirty="0"/>
                        <a:t>Koliko traje volontiranje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Kratkotrajno ili dugotrajno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65767"/>
                  </a:ext>
                </a:extLst>
              </a:tr>
              <a:tr h="980560">
                <a:tc>
                  <a:txBody>
                    <a:bodyPr/>
                    <a:lstStyle/>
                    <a:p>
                      <a:r>
                        <a:rPr lang="hr-HR" sz="2400" dirty="0"/>
                        <a:t>Okruženje i kontekst u kojem se</a:t>
                      </a:r>
                      <a:r>
                        <a:rPr lang="hr-HR" sz="2400" baseline="0" dirty="0"/>
                        <a:t> volontira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Lokalno ili međunarodno</a:t>
                      </a:r>
                    </a:p>
                    <a:p>
                      <a:r>
                        <a:rPr lang="hr-HR" sz="2400" dirty="0"/>
                        <a:t>Volontiranje u realnom ili virutalnom svijetu</a:t>
                      </a:r>
                    </a:p>
                    <a:p>
                      <a:r>
                        <a:rPr lang="hr-HR" sz="2400" dirty="0"/>
                        <a:t>Volontiranje u kriznim situacijama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64732"/>
                  </a:ext>
                </a:extLst>
              </a:tr>
              <a:tr h="1274728">
                <a:tc>
                  <a:txBody>
                    <a:bodyPr/>
                    <a:lstStyle/>
                    <a:p>
                      <a:r>
                        <a:rPr lang="hr-HR" sz="2400" dirty="0"/>
                        <a:t>Tko su volonteri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Tradicionalno</a:t>
                      </a:r>
                      <a:r>
                        <a:rPr lang="hr-HR" sz="2400" baseline="0" dirty="0"/>
                        <a:t> volontiranje</a:t>
                      </a:r>
                    </a:p>
                    <a:p>
                      <a:r>
                        <a:rPr lang="hr-HR" sz="2400" baseline="0" dirty="0"/>
                        <a:t>Volontiranje maloljetnika – djece i mladih</a:t>
                      </a:r>
                    </a:p>
                    <a:p>
                      <a:r>
                        <a:rPr lang="hr-HR" sz="2400" baseline="0" dirty="0"/>
                        <a:t>Inkluzivno volontiranje</a:t>
                      </a:r>
                    </a:p>
                    <a:p>
                      <a:r>
                        <a:rPr lang="hr-HR" sz="2400" baseline="0" dirty="0"/>
                        <a:t>Volontiranje zaposlenika organizacije - korporativno</a:t>
                      </a:r>
                    </a:p>
                    <a:p>
                      <a:r>
                        <a:rPr lang="hr-HR" sz="2400" baseline="0" dirty="0"/>
                        <a:t>Obiteljsko volontiranje</a:t>
                      </a:r>
                    </a:p>
                    <a:p>
                      <a:r>
                        <a:rPr lang="hr-HR" sz="2400" baseline="0" dirty="0"/>
                        <a:t>Učeničko volontiranje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294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0688" y="5895703"/>
            <a:ext cx="769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Mlađi od 15 godina – odgoj za volontiranje</a:t>
            </a:r>
          </a:p>
        </p:txBody>
      </p:sp>
    </p:spTree>
    <p:extLst>
      <p:ext uri="{BB962C8B-B14F-4D97-AF65-F5344CB8AC3E}">
        <p14:creationId xmlns:p14="http://schemas.microsoft.com/office/powerpoint/2010/main" val="2691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Temeljna načela volontiranja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5883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zabrane diskriminacije volontera i korisnika volontiranja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rgbClr val="FF0000"/>
                </a:solidFill>
              </a:rPr>
              <a:t>Načelo zaštite korisnika volontiranja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zabrane iskorištavanja volontera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rgbClr val="FF0000"/>
                </a:solidFill>
              </a:rPr>
              <a:t>Načelo zaštite maloljetnih volontera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Odgoj za volontiranje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inkluzivnog volontiranja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besplatnosti volontiranja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dobrovoljnosti i solidarnosti volontiranja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Načelo transnacionalnosti volontiranja</a:t>
            </a:r>
          </a:p>
        </p:txBody>
      </p:sp>
    </p:spTree>
    <p:extLst>
      <p:ext uri="{BB962C8B-B14F-4D97-AF65-F5344CB8AC3E}">
        <p14:creationId xmlns:p14="http://schemas.microsoft.com/office/powerpoint/2010/main" val="127717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1045029"/>
            <a:ext cx="11460480" cy="4574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/>
              <a:t>Sukladno Zakonu o volontiranju čl. 32.</a:t>
            </a:r>
          </a:p>
          <a:p>
            <a:pPr lvl="1"/>
            <a:r>
              <a:rPr lang="hr-HR" sz="2800" b="1" dirty="0"/>
              <a:t>(2) Organizator volontiranja je obvezan volonterku ili volontera osigurati od profesionalne bolesti i posljedica nesreće za vrijeme volontiranja u slučaju:</a:t>
            </a:r>
            <a:endParaRPr lang="hr-HR" sz="2800" dirty="0"/>
          </a:p>
          <a:p>
            <a:pPr lvl="1"/>
            <a:r>
              <a:rPr lang="hr-HR" sz="2800" b="1" dirty="0"/>
              <a:t>volontiranja u uvjetima opasnim za život i zdravlje volonterke ili volontera;</a:t>
            </a:r>
            <a:endParaRPr lang="hr-HR" sz="2800" dirty="0"/>
          </a:p>
          <a:p>
            <a:pPr lvl="1"/>
            <a:r>
              <a:rPr lang="hr-HR" sz="2800" b="1" dirty="0"/>
              <a:t>kad je tako ugovoreno</a:t>
            </a:r>
            <a:r>
              <a:rPr lang="hr-HR" sz="2800" dirty="0"/>
              <a:t>.</a:t>
            </a:r>
          </a:p>
          <a:p>
            <a:pPr lvl="1"/>
            <a:endParaRPr lang="hr-HR" sz="2800" dirty="0"/>
          </a:p>
          <a:p>
            <a:r>
              <a:rPr lang="hr-HR" sz="3200" dirty="0"/>
              <a:t>Kršenje ove mjere povlači za sobom kaznu za organizatora volontiranja koji ovo ne poštuje. Također volontiranje povezano s povećanim rizicima za zdravlje i sigurnost </a:t>
            </a:r>
            <a:r>
              <a:rPr lang="hr-HR" sz="3200" dirty="0">
                <a:solidFill>
                  <a:srgbClr val="FF0000"/>
                </a:solidFill>
              </a:rPr>
              <a:t>nije dozvoljeno maloljetnim osobama</a:t>
            </a:r>
            <a:r>
              <a:rPr lang="hr-HR" sz="3200" dirty="0"/>
              <a:t>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340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767102" y="543566"/>
            <a:ext cx="822672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hr-HR" sz="4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Volonterska prava</a:t>
            </a:r>
            <a:endParaRPr lang="hr-HR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1885404" y="1830944"/>
            <a:ext cx="8634549" cy="39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ugovor i pisanu potvrdu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stručnu pomoć i podršku tijekom volontiranja</a:t>
            </a: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biti izložen raznim iskustvima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primjerene i sigurne uvjete rada</a:t>
            </a:r>
            <a:endParaRPr lang="hr-H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zaštitu privatnosti i osobnih podataka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na mudro iskorištenje volonterskog vremena</a:t>
            </a:r>
            <a:endParaRPr lang="hr-HR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887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1500</Words>
  <Application>Microsoft Office PowerPoint</Application>
  <PresentationFormat>Široki zaslon</PresentationFormat>
  <Paragraphs>264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2" baseType="lpstr">
      <vt:lpstr>Aptos</vt:lpstr>
      <vt:lpstr>Aptos Display</vt:lpstr>
      <vt:lpstr>Arial</vt:lpstr>
      <vt:lpstr>Arial Black</vt:lpstr>
      <vt:lpstr>Arial Unicode MS</vt:lpstr>
      <vt:lpstr>Calibri</vt:lpstr>
      <vt:lpstr>DejaVu Sans</vt:lpstr>
      <vt:lpstr>Tahoma</vt:lpstr>
      <vt:lpstr>Times New Roman</vt:lpstr>
      <vt:lpstr>Wingdings</vt:lpstr>
      <vt:lpstr>Office Theme</vt:lpstr>
      <vt:lpstr>EDUKACIJE ZA  PREDSTAVNIKE POTROŠAČKIH ORGANIZACIJA  Volonterstvo</vt:lpstr>
      <vt:lpstr>PowerPoint prezentacija</vt:lpstr>
      <vt:lpstr>Definicija volonterstva</vt:lpstr>
      <vt:lpstr>Zakon o volonterstvu NN 57/07, NN 22/13</vt:lpstr>
      <vt:lpstr>PowerPoint prezentacija</vt:lpstr>
      <vt:lpstr>Vrste volontiranja </vt:lpstr>
      <vt:lpstr>Temeljna načela volontiranja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Standardi kvalitete za volonterske programe</vt:lpstr>
      <vt:lpstr>PowerPoint prezentacija</vt:lpstr>
      <vt:lpstr>PowerPoint prezentacija</vt:lpstr>
      <vt:lpstr>PowerPoint prezentacija</vt:lpstr>
      <vt:lpstr>Edukacija volontera</vt:lpstr>
      <vt:lpstr>Podrška volonterima i koordinatorima volontera</vt:lpstr>
      <vt:lpstr>Evidencija i evaluacija volontera</vt:lpstr>
      <vt:lpstr>Vrednovanje i nagrađivanje volontera</vt:lpstr>
      <vt:lpstr>PowerPoint prezentacija</vt:lpstr>
      <vt:lpstr>Potvrda o kompetencijama stečenim kroz volontiranje</vt:lpstr>
      <vt:lpstr>Potvrda o volontiranju</vt:lpstr>
      <vt:lpstr>Potvrda o kompetencijama stečenim volontiranjem</vt:lpstr>
      <vt:lpstr>Za što volonter može koristiti potvrdu?</vt:lpstr>
      <vt:lpstr>PowerPoint prezentacija</vt:lpstr>
      <vt:lpstr>Kompetencije:</vt:lpstr>
      <vt:lpstr>Trendovi u volonterstvu</vt:lpstr>
      <vt:lpstr>Online volonterstvo</vt:lpstr>
      <vt:lpstr>Mikrovolonterstvo 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EDUKACIJE ZA  PREDSTAVNIKE POTROŠAČKIH ORGANIZACIJA  Volonterstvo</dc:title>
  <dc:creator>Ivan Blažon</dc:creator>
  <cp:lastModifiedBy>Razvojna organizacija zaštite potrošača</cp:lastModifiedBy>
  <cp:revision>3</cp:revision>
  <dcterms:created xsi:type="dcterms:W3CDTF">2024-10-07T06:59:00Z</dcterms:created>
  <dcterms:modified xsi:type="dcterms:W3CDTF">2024-10-10T06:30:30Z</dcterms:modified>
</cp:coreProperties>
</file>