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9"/>
  </p:normalViewPr>
  <p:slideViewPr>
    <p:cSldViewPr snapToGrid="0" snapToObjects="1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1035F-9D29-184C-BF24-8E13B46EF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3A593-F76E-E54F-8970-DBB2E7DC5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E38A8-4255-FA4B-8F49-CF44023DB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15920-B2A8-C74A-853A-B4E4778A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3F26B-9735-AB46-9A8B-A9493961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9011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88822-229C-6E47-BABB-DC38C4EF9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BF3AB5-B4A2-5F49-BE37-C0075C96C4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DFF8C-F470-AC45-953E-337C0D771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4C32F-92B0-C144-B8FA-74D8FBA4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25E63-91D8-2F4A-8A44-F3DFED4D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4369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0CEED4-E7FC-7A4A-A2D0-0F4721AA8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9EA25E-E770-664E-901F-7C3C353FE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46775-5D43-484E-AE06-BCA40A101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E54E7-1ED9-5241-A1D5-FE70868E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6037A-BEF6-0648-B103-3BB3C297C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28783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3CE38-D7D5-1F42-A042-D84166DDE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72320-F845-504C-ABA7-44D7D182B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D9C26C-63E5-9241-8024-695DA6F77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B7335-D6CB-5342-AC2C-47F66A210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0C8A-14A5-684C-86EA-35622E307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85314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FDD27-AC72-3741-A010-AEB3EA779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661D6-43DD-784C-93C9-A5204BFD6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5905-859A-9246-890D-482A014D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6438C-E1A8-8C49-B16B-905444FFA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5B1DB-6045-DC46-8AA7-EFE4C15DE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17258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FE6B-FA5F-344F-8598-77CDE3282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4AC53-2630-B640-9138-065111CE3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30D68-EAB6-5B4D-B0BD-67C4BCE982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9E831-BAF1-564C-8EEB-1CB48E84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9AAD6-79D9-CA4D-8CD0-AE8798251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C3682B-E847-D447-9B4D-CF40CE7C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121858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FEC8A-C7BF-7C4D-974A-292639BD0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96FF3-264E-324B-80AA-23145FFFA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51959B-B5A6-5646-B3EF-9A0E36A6A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B62E0-DB0F-B949-A6C9-30540B56B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30C81D-F469-4D4D-AA65-489B6D4D7F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49719-98DF-3546-8787-7F4639F66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CBBD0-855E-B54E-854C-3A79C1FF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D7CA7-BBC6-C142-A029-E13517B7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99744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F61-04C7-744A-BCF5-84EC1ACC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DB430-27A3-6142-9410-CDC601CD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C92634-2E61-8749-B573-E3920DCD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9AC7B-BD44-FC4E-87FE-5158FBE26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4302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55195F-B2E0-D543-AFE7-5DB0FF01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C8E098-DE09-7F43-B51F-EFB83D337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A2822-E654-6041-9BBD-E782D8AEF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596780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DDCAC-1B80-E943-ABEB-89780F7AF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F9EA7-C354-3E45-8DBC-BD6EF668E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32CEC-37F4-BD40-8150-DCE70A4E2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B704C-6044-664A-B625-049FF55B2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E7E61-679A-F54C-B6B8-5180E4337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B17AD-9F17-274D-B311-B9B5C14B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6986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E4A24-1359-0545-B987-1ABC283E6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876CD-464E-4249-A9C8-048A0A109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7FEF31-5AEA-6B47-B145-228A0D63C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722B3F-7929-8A4C-8BFB-FD33EA487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3BE6C-FDD4-FE47-8539-95BEEA271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6EEEB-78C7-9F49-BE1D-3A851CB14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3768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F32BF5-F609-5B48-B857-0A3F951E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4043A-4D1A-4940-B920-0F4359522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2080-16A9-684D-A05A-75494A04E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25F96-E225-F84D-9784-67F3C8AB07D2}" type="datetimeFigureOut">
              <a:rPr lang="en-HR" smtClean="0"/>
              <a:t>10/03/2024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0E1D2-60B3-F74A-B2B9-DC66375DE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887FC-90EE-4449-933C-DBD770B21C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2CC9D-5F6F-674D-9B2A-6E245CF052D7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43442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45C88-8A2B-F944-90F0-195C6EDD4D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Webinar</a:t>
            </a:r>
            <a:r>
              <a:rPr lang="hr-HR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„ Upravljanje komunikacijom u EU projektima  „</a:t>
            </a:r>
            <a:endParaRPr lang="en-HR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CD600-1316-A940-8D47-7C6F46CD2A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HR"/>
          </a:p>
        </p:txBody>
      </p:sp>
      <p:pic>
        <p:nvPicPr>
          <p:cNvPr id="4" name="Picture 3" descr="A red and white logo&#10;&#10;Description automatically generated">
            <a:extLst>
              <a:ext uri="{FF2B5EF4-FFF2-40B4-BE49-F238E27FC236}">
                <a16:creationId xmlns:a16="http://schemas.microsoft.com/office/drawing/2014/main" id="{4043B82A-F726-A34E-9723-D92D29C135F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542926" y="-615950"/>
            <a:ext cx="3871912" cy="3871912"/>
          </a:xfrm>
          <a:prstGeom prst="rect">
            <a:avLst/>
          </a:prstGeom>
        </p:spPr>
      </p:pic>
      <p:pic>
        <p:nvPicPr>
          <p:cNvPr id="5" name="Picture 4" descr="A red and white tag with a question mark on it&#10;&#10;Description automatically generated">
            <a:extLst>
              <a:ext uri="{FF2B5EF4-FFF2-40B4-BE49-F238E27FC236}">
                <a16:creationId xmlns:a16="http://schemas.microsoft.com/office/drawing/2014/main" id="{106B467C-1877-154F-A344-B79CE88EE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323" y="693372"/>
            <a:ext cx="1926161" cy="11607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E71C67C-BF33-E84C-A199-8379B4F23C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r="82528" b="-27261"/>
          <a:stretch/>
        </p:blipFill>
        <p:spPr>
          <a:xfrm>
            <a:off x="9395883" y="766475"/>
            <a:ext cx="2381398" cy="1014595"/>
          </a:xfrm>
          <a:prstGeom prst="rect">
            <a:avLst/>
          </a:prstGeom>
        </p:spPr>
      </p:pic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E8D2716F-622E-704F-8BBE-B3269E3B3D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4330" y="5491756"/>
            <a:ext cx="4168735" cy="1072392"/>
          </a:xfrm>
          <a:prstGeom prst="rect">
            <a:avLst/>
          </a:prstGeom>
        </p:spPr>
      </p:pic>
      <p:pic>
        <p:nvPicPr>
          <p:cNvPr id="8" name="Picture 7" descr="A red and white checkered coat of arms&#10;&#10;Description automatically generated">
            <a:extLst>
              <a:ext uri="{FF2B5EF4-FFF2-40B4-BE49-F238E27FC236}">
                <a16:creationId xmlns:a16="http://schemas.microsoft.com/office/drawing/2014/main" id="{B4F76804-FACD-D043-916E-FCCD3F880D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51634" y="5349875"/>
            <a:ext cx="2134992" cy="15093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B5C50B-407C-DF42-ABBF-827F2D044850}"/>
              </a:ext>
            </a:extLst>
          </p:cNvPr>
          <p:cNvSpPr txBox="1"/>
          <p:nvPr/>
        </p:nvSpPr>
        <p:spPr>
          <a:xfrm>
            <a:off x="7286626" y="5702374"/>
            <a:ext cx="49053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Impact4Values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sufinancira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Ured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udruge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Vlade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Republike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Hrvatske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93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86" name="Rectangle 11285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9D54F7-CC41-5747-9EC4-768749536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HR" sz="4800"/>
              <a:t>                Komunikacijski alati </a:t>
            </a:r>
          </a:p>
        </p:txBody>
      </p:sp>
      <p:sp>
        <p:nvSpPr>
          <p:cNvPr id="11288" name="Rectangle 1128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0" name="Rectangle 11289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FD086-B7A9-EE48-A1BF-1D5751920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/>
              <a:t>objava za medije – pišite u obliku novinarske vijesti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objava za društvene mreže – sadržaj prilagodite publici,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planiranje događanja – cilj privući pozornost medija i publike –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fotografije – slika govori više od tisuću riječi –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video materijali – prilagodite svojoj publici, komunikacijskim kanalima i budžetu</a:t>
            </a:r>
            <a:endParaRPr lang="en-HR" sz="2000"/>
          </a:p>
        </p:txBody>
      </p:sp>
      <p:sp>
        <p:nvSpPr>
          <p:cNvPr id="11292" name="Rectangle 11291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70" name="Picture 6" descr="Communication Black and White">
            <a:extLst>
              <a:ext uri="{FF2B5EF4-FFF2-40B4-BE49-F238E27FC236}">
                <a16:creationId xmlns:a16="http://schemas.microsoft.com/office/drawing/2014/main" id="{3DA8FAE8-3F6B-7643-9465-357C30D69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64" y="2341186"/>
            <a:ext cx="2686073" cy="268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912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Rezultat slike za promotional material">
            <a:extLst>
              <a:ext uri="{FF2B5EF4-FFF2-40B4-BE49-F238E27FC236}">
                <a16:creationId xmlns:a16="http://schemas.microsoft.com/office/drawing/2014/main" id="{6F94BFFE-6D29-734D-904B-AED0D2E9A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5" r="2949" b="-1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Rectangle 5128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8B4799-91AF-D547-B3EC-ADB8D00EA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>
            <a:normAutofit/>
          </a:bodyPr>
          <a:lstStyle/>
          <a:p>
            <a:r>
              <a:rPr lang="en-US" sz="4000"/>
              <a:t>               Promotivni materijali</a:t>
            </a:r>
            <a:endParaRPr lang="en-HR" sz="40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D4383-6BFC-D84A-BC72-921F65D58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4201"/>
            <a:ext cx="3822189" cy="37427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/>
              <a:t>kvaliteta izrade, prilagođenost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atraktivnost, kreativnost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raznolikost, inovativnost</a:t>
            </a:r>
            <a:endParaRPr lang="en-HR" sz="2000"/>
          </a:p>
        </p:txBody>
      </p:sp>
    </p:spTree>
    <p:extLst>
      <p:ext uri="{BB962C8B-B14F-4D97-AF65-F5344CB8AC3E}">
        <p14:creationId xmlns:p14="http://schemas.microsoft.com/office/powerpoint/2010/main" val="300062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7EDA17-8963-F64E-BC69-7935AA56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3800"/>
              <a:t>           Vidljivost EU projekata –2021.-2027.</a:t>
            </a:r>
            <a:endParaRPr lang="en-HR" sz="3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73C92-568B-0740-BE5B-AED287AB2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Amblem</a:t>
            </a:r>
            <a:r>
              <a:rPr lang="en-US" sz="2400" dirty="0"/>
              <a:t> EU-a </a:t>
            </a:r>
            <a:r>
              <a:rPr lang="en-US" sz="2400"/>
              <a:t>najvažniji</a:t>
            </a:r>
            <a:r>
              <a:rPr lang="en-US" sz="2400" dirty="0"/>
              <a:t> je </a:t>
            </a:r>
            <a:r>
              <a:rPr lang="en-US" sz="2400"/>
              <a:t>vizualni</a:t>
            </a:r>
            <a:r>
              <a:rPr lang="en-US" sz="2400" dirty="0"/>
              <a:t> </a:t>
            </a:r>
            <a:r>
              <a:rPr lang="en-US" sz="2400"/>
              <a:t>brend</a:t>
            </a:r>
            <a:r>
              <a:rPr lang="en-US" sz="2400" dirty="0"/>
              <a:t> za </a:t>
            </a:r>
            <a:r>
              <a:rPr lang="en-US" sz="2400"/>
              <a:t>osiguravanje</a:t>
            </a:r>
            <a:r>
              <a:rPr lang="en-US" sz="2400" dirty="0"/>
              <a:t> </a:t>
            </a:r>
            <a:r>
              <a:rPr lang="en-US" sz="2400"/>
              <a:t>vidljivosti</a:t>
            </a:r>
            <a:r>
              <a:rPr lang="en-US" sz="2400" dirty="0"/>
              <a:t> </a:t>
            </a:r>
            <a:r>
              <a:rPr lang="en-US" sz="2400"/>
              <a:t>financiranja</a:t>
            </a:r>
            <a:r>
              <a:rPr lang="en-US" sz="2400" dirty="0"/>
              <a:t> EU-a: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ne </a:t>
            </a:r>
            <a:r>
              <a:rPr lang="en-US" sz="2400"/>
              <a:t>smije</a:t>
            </a:r>
            <a:r>
              <a:rPr lang="en-US" sz="2400" dirty="0"/>
              <a:t> se </a:t>
            </a:r>
            <a:r>
              <a:rPr lang="en-US" sz="2400"/>
              <a:t>mijenjati</a:t>
            </a:r>
            <a:r>
              <a:rPr lang="en-US" sz="2400" dirty="0"/>
              <a:t> </a:t>
            </a:r>
            <a:r>
              <a:rPr lang="en-US" sz="2400"/>
              <a:t>niti</a:t>
            </a:r>
            <a:r>
              <a:rPr lang="en-US" sz="2400" dirty="0"/>
              <a:t> </a:t>
            </a:r>
            <a:r>
              <a:rPr lang="en-US" sz="2400"/>
              <a:t>spajati</a:t>
            </a:r>
            <a:r>
              <a:rPr lang="en-US" sz="2400" dirty="0"/>
              <a:t> s </a:t>
            </a:r>
            <a:r>
              <a:rPr lang="en-US" sz="2400"/>
              <a:t>drugim</a:t>
            </a:r>
            <a:r>
              <a:rPr lang="en-US" sz="2400" dirty="0"/>
              <a:t> </a:t>
            </a:r>
            <a:r>
              <a:rPr lang="en-US" sz="2400"/>
              <a:t>grafičkim</a:t>
            </a:r>
            <a:r>
              <a:rPr lang="en-US" sz="2400" dirty="0"/>
              <a:t> </a:t>
            </a:r>
            <a:r>
              <a:rPr lang="en-US" sz="2400"/>
              <a:t>elementom</a:t>
            </a:r>
            <a:r>
              <a:rPr lang="en-US" sz="2400" dirty="0"/>
              <a:t> </a:t>
            </a:r>
            <a:r>
              <a:rPr lang="en-US" sz="2400"/>
              <a:t>ili</a:t>
            </a:r>
            <a:r>
              <a:rPr lang="en-US" sz="2400" dirty="0"/>
              <a:t> </a:t>
            </a:r>
            <a:r>
              <a:rPr lang="en-US" sz="2400"/>
              <a:t>tekstom</a:t>
            </a:r>
            <a:endParaRPr lang="en-US" sz="2400" dirty="0"/>
          </a:p>
          <a:p>
            <a:pPr>
              <a:buFont typeface="Wingdings" pitchFamily="2" charset="2"/>
              <a:buChar char="q"/>
            </a:pPr>
            <a:r>
              <a:rPr lang="en-US" sz="2400" dirty="0"/>
              <a:t> mora </a:t>
            </a:r>
            <a:r>
              <a:rPr lang="en-US" sz="2400"/>
              <a:t>biti</a:t>
            </a:r>
            <a:r>
              <a:rPr lang="en-US" sz="2400" dirty="0"/>
              <a:t> </a:t>
            </a:r>
            <a:r>
              <a:rPr lang="en-US" sz="2400"/>
              <a:t>barem</a:t>
            </a:r>
            <a:r>
              <a:rPr lang="en-US" sz="2400" dirty="0"/>
              <a:t> </a:t>
            </a:r>
            <a:r>
              <a:rPr lang="en-US" sz="2400"/>
              <a:t>iste</a:t>
            </a:r>
            <a:r>
              <a:rPr lang="en-US" sz="2400" dirty="0"/>
              <a:t> </a:t>
            </a:r>
            <a:r>
              <a:rPr lang="en-US" sz="2400"/>
              <a:t>veličine</a:t>
            </a:r>
            <a:r>
              <a:rPr lang="en-US" sz="2400" dirty="0"/>
              <a:t> </a:t>
            </a:r>
            <a:r>
              <a:rPr lang="en-US" sz="2400"/>
              <a:t>kao</a:t>
            </a:r>
            <a:r>
              <a:rPr lang="en-US" sz="2400" dirty="0"/>
              <a:t> </a:t>
            </a:r>
            <a:r>
              <a:rPr lang="en-US" sz="2400"/>
              <a:t>i</a:t>
            </a:r>
            <a:r>
              <a:rPr lang="en-US" sz="2400" dirty="0"/>
              <a:t> </a:t>
            </a:r>
            <a:r>
              <a:rPr lang="en-US" sz="2400"/>
              <a:t>najveći</a:t>
            </a:r>
            <a:r>
              <a:rPr lang="en-US" sz="2400" dirty="0"/>
              <a:t> od </a:t>
            </a:r>
            <a:r>
              <a:rPr lang="en-US" sz="2400"/>
              <a:t>drugih</a:t>
            </a:r>
            <a:r>
              <a:rPr lang="en-US" sz="2400" dirty="0"/>
              <a:t> </a:t>
            </a:r>
            <a:r>
              <a:rPr lang="en-US" sz="2400"/>
              <a:t>korištenih</a:t>
            </a:r>
            <a:r>
              <a:rPr lang="en-US" sz="2400" dirty="0"/>
              <a:t> </a:t>
            </a:r>
            <a:r>
              <a:rPr lang="en-US" sz="2400"/>
              <a:t>logotipa</a:t>
            </a:r>
            <a:r>
              <a:rPr lang="en-US" sz="2400" dirty="0"/>
              <a:t> (</a:t>
            </a:r>
            <a:r>
              <a:rPr lang="en-US" sz="2400"/>
              <a:t>minimalna</a:t>
            </a:r>
            <a:r>
              <a:rPr lang="en-US" sz="2400" dirty="0"/>
              <a:t> </a:t>
            </a:r>
            <a:r>
              <a:rPr lang="en-US" sz="2400"/>
              <a:t>veličina</a:t>
            </a:r>
            <a:r>
              <a:rPr lang="en-US" sz="2400" dirty="0"/>
              <a:t> 1 cm – </a:t>
            </a:r>
            <a:r>
              <a:rPr lang="en-US" sz="2400"/>
              <a:t>uz</a:t>
            </a:r>
            <a:r>
              <a:rPr lang="en-US" sz="2400" dirty="0"/>
              <a:t> </a:t>
            </a:r>
            <a:r>
              <a:rPr lang="en-US" sz="2400"/>
              <a:t>iznimke</a:t>
            </a:r>
            <a:r>
              <a:rPr lang="en-US" sz="2400" dirty="0"/>
              <a:t>) 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/>
              <a:t> za </a:t>
            </a:r>
            <a:r>
              <a:rPr lang="en-US" sz="2400"/>
              <a:t>isticanje</a:t>
            </a:r>
            <a:r>
              <a:rPr lang="en-US" sz="2400" dirty="0"/>
              <a:t> </a:t>
            </a:r>
            <a:r>
              <a:rPr lang="en-US" sz="2400"/>
              <a:t>potpore</a:t>
            </a:r>
            <a:r>
              <a:rPr lang="en-US" sz="2400" dirty="0"/>
              <a:t> EU-a ne </a:t>
            </a:r>
            <a:r>
              <a:rPr lang="en-US" sz="2400"/>
              <a:t>smije</a:t>
            </a:r>
            <a:r>
              <a:rPr lang="en-US" sz="2400" dirty="0"/>
              <a:t> se </a:t>
            </a:r>
            <a:r>
              <a:rPr lang="en-US" sz="2400"/>
              <a:t>koristiti</a:t>
            </a:r>
            <a:r>
              <a:rPr lang="en-US" sz="2400" dirty="0"/>
              <a:t> </a:t>
            </a:r>
            <a:r>
              <a:rPr lang="en-US" sz="2400"/>
              <a:t>nijedan</a:t>
            </a:r>
            <a:r>
              <a:rPr lang="en-US" sz="2400" dirty="0"/>
              <a:t> </a:t>
            </a:r>
            <a:r>
              <a:rPr lang="en-US" sz="2400"/>
              <a:t>drugi</a:t>
            </a:r>
            <a:r>
              <a:rPr lang="en-US" sz="2400" dirty="0"/>
              <a:t> </a:t>
            </a:r>
            <a:r>
              <a:rPr lang="en-US" sz="2400"/>
              <a:t>vizualni</a:t>
            </a:r>
            <a:r>
              <a:rPr lang="en-US" sz="2400" dirty="0"/>
              <a:t> </a:t>
            </a:r>
            <a:r>
              <a:rPr lang="en-US" sz="2400"/>
              <a:t>identitet</a:t>
            </a:r>
            <a:r>
              <a:rPr lang="en-US" sz="2400" dirty="0"/>
              <a:t> </a:t>
            </a:r>
            <a:r>
              <a:rPr lang="en-US" sz="2400"/>
              <a:t>ili</a:t>
            </a:r>
            <a:r>
              <a:rPr lang="en-US" sz="2400" dirty="0"/>
              <a:t> </a:t>
            </a:r>
            <a:r>
              <a:rPr lang="en-US" sz="2400"/>
              <a:t>logotip</a:t>
            </a:r>
            <a:endParaRPr lang="en-HR" sz="2400" dirty="0"/>
          </a:p>
        </p:txBody>
      </p:sp>
    </p:spTree>
    <p:extLst>
      <p:ext uri="{BB962C8B-B14F-4D97-AF65-F5344CB8AC3E}">
        <p14:creationId xmlns:p14="http://schemas.microsoft.com/office/powerpoint/2010/main" val="485714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21" name="Rectangle 1332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7D4716-6739-974B-834E-9BAD97D6E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dirty="0"/>
              <a:t>    </a:t>
            </a:r>
            <a:r>
              <a:rPr lang="en-US" dirty="0" err="1"/>
              <a:t>Obveze</a:t>
            </a:r>
            <a:r>
              <a:rPr lang="en-US" dirty="0"/>
              <a:t> </a:t>
            </a:r>
            <a:r>
              <a:rPr lang="en-US" dirty="0" err="1"/>
              <a:t>korisnika</a:t>
            </a:r>
            <a:r>
              <a:rPr lang="en-US" dirty="0"/>
              <a:t> – VFO 2021.-2027.</a:t>
            </a:r>
            <a:endParaRPr lang="en-HR" dirty="0"/>
          </a:p>
        </p:txBody>
      </p:sp>
      <p:sp>
        <p:nvSpPr>
          <p:cNvPr id="13323" name="Rectangle 1332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5" name="Rectangle 1332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D1BA-5638-8E4E-9DA4-74C8AC2AC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Trajne ploče i reklamni panoi postavljaju se: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na jasno vidljivom mjestu na početku provedbe projekta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ako projekt uključuje fizička ulaganja ili kupovinu opreme</a:t>
            </a:r>
            <a:endParaRPr lang="en-HR" sz="2000"/>
          </a:p>
        </p:txBody>
      </p:sp>
      <p:sp>
        <p:nvSpPr>
          <p:cNvPr id="13327" name="Rectangle 1332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8" name="Picture 6" descr="Rezultat slike za sufinancira eu">
            <a:extLst>
              <a:ext uri="{FF2B5EF4-FFF2-40B4-BE49-F238E27FC236}">
                <a16:creationId xmlns:a16="http://schemas.microsoft.com/office/drawing/2014/main" id="{F64711B6-E3E6-174A-B78A-1D9AD7050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510" y="4018854"/>
            <a:ext cx="36449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2259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E44615-BF36-A341-823C-18EEEE1B4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HR" sz="3700" dirty="0"/>
              <a:t>  Internetske stranice </a:t>
            </a:r>
          </a:p>
        </p:txBody>
      </p:sp>
      <p:grpSp>
        <p:nvGrpSpPr>
          <p:cNvPr id="6153" name="Group 615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6154" name="Rectangle 615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5" name="Rectangle 615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0C4B5-0DAB-2B40-90DE-D1622C346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900"/>
              <a:t>Na službenoj internetskoj stranici korisnika (ako postoji) navode se informacije o projektu i potpori iz fondova EU-a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 amblem se prikazuje na vidljivom mjestu na internetskim stranicama i njihovim verzijama za mobilne uređaje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potrebno je pripaziti na veličinu osnovnih elemenata vidljivosti u odnosu na druge elemente na stranici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preporuka je da elementi budu vidljivi unutar područja prikaza digitalnog uređaja bez potrebe pomicanja prozora</a:t>
            </a:r>
            <a:endParaRPr lang="en-HR" sz="1900"/>
          </a:p>
        </p:txBody>
      </p:sp>
      <p:sp>
        <p:nvSpPr>
          <p:cNvPr id="6159" name="Rectangle 615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1" name="Rectangle 616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Rezultat slike za internet  pages">
            <a:extLst>
              <a:ext uri="{FF2B5EF4-FFF2-40B4-BE49-F238E27FC236}">
                <a16:creationId xmlns:a16="http://schemas.microsoft.com/office/drawing/2014/main" id="{CCC3BE18-CA33-3343-8977-6F6832F72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7" r="4126" b="-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07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B0C3ED-D134-1744-804D-C13FFE147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HR" sz="4800"/>
              <a:t>            Društvene mreže</a:t>
            </a:r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6DF3B-56F2-7744-BDBF-FBD4A22F8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Navode se informacije o projektu i potpori iz fondova EU-a</a:t>
            </a:r>
          </a:p>
          <a:p>
            <a:pPr marL="0" indent="0">
              <a:buNone/>
            </a:pPr>
            <a:endParaRPr lang="en-US" sz="2000"/>
          </a:p>
          <a:p>
            <a:pPr>
              <a:buFont typeface="Wingdings" pitchFamily="2" charset="2"/>
              <a:buChar char="q"/>
            </a:pPr>
            <a:r>
              <a:rPr lang="en-US" sz="2000"/>
              <a:t>vizuali (fotografije, video zapisi itd.) moraju sadržavati osnovne elemente vidljivosti .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u sklopu objave o pojedinom projektu, preporuka je da se u samom tekstu objave ili kroz elemente vidljivosti spomene informacija o sufinanciranju EU-a.</a:t>
            </a:r>
            <a:endParaRPr lang="en-HR" sz="2000"/>
          </a:p>
        </p:txBody>
      </p:sp>
      <p:pic>
        <p:nvPicPr>
          <p:cNvPr id="4098" name="Picture 2" descr="Rezultat slike za social media">
            <a:extLst>
              <a:ext uri="{FF2B5EF4-FFF2-40B4-BE49-F238E27FC236}">
                <a16:creationId xmlns:a16="http://schemas.microsoft.com/office/drawing/2014/main" id="{E9FC59A3-E37C-E344-9ADA-76E9223B8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8" b="2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9" name="Rectangle 410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886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46DD3-2792-6F4B-8F26-7CCBC9804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IZVORI</a:t>
            </a:r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79BE7-A5D4-B845-8B26-A687C2E3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err="1"/>
              <a:t>Vidljivost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informiranje</a:t>
            </a:r>
            <a:r>
              <a:rPr lang="en-US" dirty="0"/>
              <a:t> - nova </a:t>
            </a:r>
            <a:r>
              <a:rPr lang="en-US" dirty="0" err="1"/>
              <a:t>pravila</a:t>
            </a:r>
            <a:r>
              <a:rPr lang="en-US" dirty="0"/>
              <a:t> 2021.-2027.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Vodič</a:t>
            </a:r>
            <a:r>
              <a:rPr lang="en-US" dirty="0"/>
              <a:t> za </a:t>
            </a:r>
            <a:r>
              <a:rPr lang="en-US" dirty="0" err="1"/>
              <a:t>uspješnu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o </a:t>
            </a:r>
            <a:r>
              <a:rPr lang="en-US" dirty="0" err="1"/>
              <a:t>projektu</a:t>
            </a:r>
            <a:r>
              <a:rPr lang="en-US" dirty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Uredba</a:t>
            </a:r>
            <a:r>
              <a:rPr lang="en-US" dirty="0"/>
              <a:t> (EU) 2021/1060 </a:t>
            </a:r>
            <a:r>
              <a:rPr lang="en-US" dirty="0" err="1"/>
              <a:t>Europskog</a:t>
            </a:r>
            <a:r>
              <a:rPr lang="en-US" dirty="0"/>
              <a:t> </a:t>
            </a:r>
            <a:r>
              <a:rPr lang="en-US" dirty="0" err="1"/>
              <a:t>parlamenta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vijeća</a:t>
            </a:r>
            <a:r>
              <a:rPr lang="en-US" dirty="0"/>
              <a:t> od 24. </a:t>
            </a:r>
            <a:r>
              <a:rPr lang="en-US" dirty="0" err="1"/>
              <a:t>lipnja</a:t>
            </a:r>
            <a:r>
              <a:rPr lang="en-US" dirty="0"/>
              <a:t> 2021. </a:t>
            </a:r>
          </a:p>
          <a:p>
            <a:pPr>
              <a:buFont typeface="Wingdings" pitchFamily="2" charset="2"/>
              <a:buChar char="q"/>
            </a:pPr>
            <a:r>
              <a:rPr lang="en-US" dirty="0" err="1"/>
              <a:t>Uporaba</a:t>
            </a:r>
            <a:r>
              <a:rPr lang="en-US" dirty="0"/>
              <a:t> </a:t>
            </a:r>
            <a:r>
              <a:rPr lang="en-US" dirty="0" err="1"/>
              <a:t>amblema</a:t>
            </a:r>
            <a:r>
              <a:rPr lang="en-US" dirty="0"/>
              <a:t> EU-a 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EU-a za </a:t>
            </a:r>
            <a:r>
              <a:rPr lang="en-US" dirty="0" err="1"/>
              <a:t>razdoblje</a:t>
            </a:r>
            <a:r>
              <a:rPr lang="en-US" dirty="0"/>
              <a:t> 2021.-2027.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Centar</a:t>
            </a:r>
            <a:r>
              <a:rPr lang="en-US" dirty="0"/>
              <a:t> za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vizualnih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</a:t>
            </a:r>
            <a:r>
              <a:rPr lang="en-US" dirty="0" err="1"/>
              <a:t>Europske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• https://</a:t>
            </a:r>
            <a:r>
              <a:rPr lang="en-US" dirty="0" err="1"/>
              <a:t>eufondovi.gov.hr</a:t>
            </a:r>
            <a:r>
              <a:rPr lang="en-US" dirty="0"/>
              <a:t>/komunikacija-informiranje-i-vidljivost-eu-projekata-urazdoblju-2021-2027/ </a:t>
            </a:r>
          </a:p>
          <a:p>
            <a:pPr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dirty="0" err="1"/>
              <a:t>Upute</a:t>
            </a:r>
            <a:r>
              <a:rPr lang="en-US" dirty="0"/>
              <a:t> za </a:t>
            </a:r>
            <a:r>
              <a:rPr lang="en-US" dirty="0" err="1"/>
              <a:t>korisnike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- </a:t>
            </a:r>
            <a:r>
              <a:rPr lang="en-US" dirty="0" err="1"/>
              <a:t>Informiranje</a:t>
            </a:r>
            <a:r>
              <a:rPr lang="en-US" dirty="0"/>
              <a:t>, </a:t>
            </a:r>
            <a:r>
              <a:rPr lang="en-US" dirty="0" err="1"/>
              <a:t>komunikacija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vidljivost</a:t>
            </a:r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3554235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F3531-919E-3F4E-94A9-79D3EDC8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3C2B2-7A51-744E-9D1F-A8039917D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HR" dirty="0"/>
              <a:t>                                       </a:t>
            </a:r>
            <a:r>
              <a:rPr lang="en-HR" sz="2800" dirty="0"/>
              <a:t>HVALA NA PAŽNJI!</a:t>
            </a:r>
          </a:p>
          <a:p>
            <a:pPr marL="0" indent="0">
              <a:buNone/>
            </a:pPr>
            <a:endParaRPr lang="en-HR" dirty="0"/>
          </a:p>
          <a:p>
            <a:pPr marL="0" indent="0">
              <a:buNone/>
            </a:pPr>
            <a:endParaRPr lang="en-HR" dirty="0"/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888DEAAC-8A70-564E-B227-E866D065C080}"/>
              </a:ext>
            </a:extLst>
          </p:cNvPr>
          <p:cNvSpPr txBox="1">
            <a:spLocks/>
          </p:cNvSpPr>
          <p:nvPr/>
        </p:nvSpPr>
        <p:spPr>
          <a:xfrm>
            <a:off x="2190307" y="3211033"/>
            <a:ext cx="8234169" cy="1428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Sadržaj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prezentacije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isključiva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odgovornost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Centra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edukaciju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informiranje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potrošača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Financirano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sredstvima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Izneseni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moraju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podudarati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stavovima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mišljenjima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izvršne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agencije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obrazovanje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kulturu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(EACEA). Ni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Europska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unija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EACEA ne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mogu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smatrati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odgovornima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800" dirty="0" err="1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njih</a:t>
            </a:r>
            <a:r>
              <a:rPr lang="en-US" sz="1800" dirty="0">
                <a:solidFill>
                  <a:srgbClr val="15151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H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 descr="A red and white logo&#10;&#10;Description automatically generated">
            <a:extLst>
              <a:ext uri="{FF2B5EF4-FFF2-40B4-BE49-F238E27FC236}">
                <a16:creationId xmlns:a16="http://schemas.microsoft.com/office/drawing/2014/main" id="{E88981DB-1CFA-2247-AF07-5B27D1A724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223409" y="-506154"/>
            <a:ext cx="3871912" cy="3871912"/>
          </a:xfrm>
          <a:prstGeom prst="rect">
            <a:avLst/>
          </a:prstGeom>
        </p:spPr>
      </p:pic>
      <p:pic>
        <p:nvPicPr>
          <p:cNvPr id="6" name="Picture 5" descr="A red and white tag with a question mark on it&#10;&#10;Description automatically generated">
            <a:extLst>
              <a:ext uri="{FF2B5EF4-FFF2-40B4-BE49-F238E27FC236}">
                <a16:creationId xmlns:a16="http://schemas.microsoft.com/office/drawing/2014/main" id="{9A948C6F-BA9C-AB44-9E76-520511B77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062" y="512361"/>
            <a:ext cx="1926161" cy="116079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D1A84E-2A81-A24B-B085-8FD306AFA4B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" r="82528" b="-27261"/>
          <a:stretch/>
        </p:blipFill>
        <p:spPr>
          <a:xfrm>
            <a:off x="8874887" y="625624"/>
            <a:ext cx="2381398" cy="1014595"/>
          </a:xfrm>
          <a:prstGeom prst="rect">
            <a:avLst/>
          </a:prstGeom>
        </p:spPr>
      </p:pic>
      <p:pic>
        <p:nvPicPr>
          <p:cNvPr id="8" name="Picture 7" descr="A close-up of a logo&#10;&#10;Description automatically generated">
            <a:extLst>
              <a:ext uri="{FF2B5EF4-FFF2-40B4-BE49-F238E27FC236}">
                <a16:creationId xmlns:a16="http://schemas.microsoft.com/office/drawing/2014/main" id="{7BD75079-94F5-F649-A03F-1374316F9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432" y="5785608"/>
            <a:ext cx="4168735" cy="1072392"/>
          </a:xfrm>
          <a:prstGeom prst="rect">
            <a:avLst/>
          </a:prstGeom>
        </p:spPr>
      </p:pic>
      <p:pic>
        <p:nvPicPr>
          <p:cNvPr id="9" name="Picture 8" descr="A red and white checkered coat of arms&#10;&#10;Description automatically generated">
            <a:extLst>
              <a:ext uri="{FF2B5EF4-FFF2-40B4-BE49-F238E27FC236}">
                <a16:creationId xmlns:a16="http://schemas.microsoft.com/office/drawing/2014/main" id="{496D466E-611A-F546-AF7B-FE84857D50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1367" y="5529114"/>
            <a:ext cx="1879695" cy="132888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55185F5-821A-BD4F-93FC-66CE18D4656B}"/>
              </a:ext>
            </a:extLst>
          </p:cNvPr>
          <p:cNvSpPr txBox="1"/>
          <p:nvPr/>
        </p:nvSpPr>
        <p:spPr>
          <a:xfrm>
            <a:off x="8311793" y="5637784"/>
            <a:ext cx="38802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Impact4Values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sufinancira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Ured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udruge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Vlade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Republike</a:t>
            </a:r>
            <a:r>
              <a:rPr lang="en-US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Hrvatske</a:t>
            </a:r>
            <a:endParaRPr lang="en-US" sz="1600" b="1" dirty="0">
              <a:solidFill>
                <a:schemeClr val="accent1">
                  <a:lumMod val="75000"/>
                </a:schemeClr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H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02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AC2811-9404-C14F-9F23-1BD85214F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HR" sz="4800"/>
              <a:t>      	       Zašto je komunikacija važna ?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F47E-C255-7A42-96C2-F1F21F201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/>
              <a:t>pokazat će aktivnosti vašeg projekta i njegov učinak na društvo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omogućit će suradnju s dionicima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pomoći u širenju rezultata vašeg projekta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upoznati javnost s načinom na koji se troše EU/javna sredstva - pokazat će uspjeh europske suradnje i programa</a:t>
            </a:r>
            <a:endParaRPr lang="en-HR" sz="2000"/>
          </a:p>
        </p:txBody>
      </p:sp>
      <p:pic>
        <p:nvPicPr>
          <p:cNvPr id="1026" name="Picture 2" descr="Rezultat slike za komunikacija i vidljvost u eu projektima">
            <a:extLst>
              <a:ext uri="{FF2B5EF4-FFF2-40B4-BE49-F238E27FC236}">
                <a16:creationId xmlns:a16="http://schemas.microsoft.com/office/drawing/2014/main" id="{53441767-C6FB-AF4B-A454-9B86F43AF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893202"/>
            <a:ext cx="5150277" cy="289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1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1" name="Rectangle 2070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A99DA-F5CD-D74E-A0A3-119B1639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4800"/>
              <a:t>Razmišljajte o svom projektu kao o…</a:t>
            </a:r>
            <a:endParaRPr lang="en-HR" sz="4800"/>
          </a:p>
        </p:txBody>
      </p:sp>
      <p:sp>
        <p:nvSpPr>
          <p:cNvPr id="2073" name="Rectangle 2072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5168-A9D6-774F-8C36-D32F70884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/>
              <a:t>Putovanju na koje se možete uputiti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Priči koju možete ispričati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Uspomeni koju možete podijeliti</a:t>
            </a:r>
            <a:endParaRPr lang="en-HR" sz="2000"/>
          </a:p>
        </p:txBody>
      </p:sp>
      <p:pic>
        <p:nvPicPr>
          <p:cNvPr id="2052" name="Picture 4" descr="Rezultat slike za travel">
            <a:extLst>
              <a:ext uri="{FF2B5EF4-FFF2-40B4-BE49-F238E27FC236}">
                <a16:creationId xmlns:a16="http://schemas.microsoft.com/office/drawing/2014/main" id="{2FABCE62-F8A6-D745-A3AD-9F06E89A7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9" r="-1" b="-1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7" name="Rectangle 2076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5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ADF568-CD74-1A4F-965A-0D9C2F53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pPr algn="ctr"/>
            <a:r>
              <a:rPr lang="en-US" dirty="0" err="1"/>
              <a:t>Osmislite</a:t>
            </a:r>
            <a:r>
              <a:rPr lang="en-US" dirty="0"/>
              <a:t> </a:t>
            </a:r>
            <a:r>
              <a:rPr lang="en-US" dirty="0" err="1"/>
              <a:t>komunikacijsku</a:t>
            </a:r>
            <a:r>
              <a:rPr lang="en-US" dirty="0"/>
              <a:t> </a:t>
            </a:r>
            <a:r>
              <a:rPr lang="en-US" dirty="0" err="1"/>
              <a:t>strategiju</a:t>
            </a:r>
            <a:r>
              <a:rPr lang="en-US" dirty="0"/>
              <a:t> –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želite</a:t>
            </a:r>
            <a:r>
              <a:rPr lang="en-US" dirty="0"/>
              <a:t> </a:t>
            </a:r>
            <a:r>
              <a:rPr lang="en-US" dirty="0" err="1"/>
              <a:t>postići</a:t>
            </a:r>
            <a:endParaRPr lang="en-HR" dirty="0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B086E-DC59-8E4C-AC20-F8F61455A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Komunikacijskom strategijom definiramo:</a:t>
            </a:r>
            <a:endParaRPr lang="en-US" sz="2000" b="1"/>
          </a:p>
          <a:p>
            <a:pPr>
              <a:buFont typeface="Wingdings" pitchFamily="2" charset="2"/>
              <a:buChar char="q"/>
            </a:pPr>
            <a:r>
              <a:rPr lang="en-US" sz="2000" b="1"/>
              <a:t>komunikacijske ciljeve </a:t>
            </a:r>
            <a:r>
              <a:rPr lang="en-US" sz="2000"/>
              <a:t>(zašto nešto želite učiniti?)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</a:t>
            </a:r>
            <a:r>
              <a:rPr lang="en-US" sz="2000" b="1"/>
              <a:t>ciljanu publiku </a:t>
            </a:r>
            <a:r>
              <a:rPr lang="en-US" sz="2000"/>
              <a:t>(za koga?)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</a:t>
            </a:r>
            <a:r>
              <a:rPr lang="en-US" sz="2000" b="1"/>
              <a:t>ključne poruke </a:t>
            </a:r>
            <a:r>
              <a:rPr lang="en-US" sz="2000"/>
              <a:t>(što želite reći?)</a:t>
            </a:r>
          </a:p>
          <a:p>
            <a:pPr>
              <a:buFont typeface="Wingdings" pitchFamily="2" charset="2"/>
              <a:buChar char="q"/>
            </a:pPr>
            <a:r>
              <a:rPr lang="en-US" sz="2000" b="1"/>
              <a:t> kanale </a:t>
            </a:r>
            <a:r>
              <a:rPr lang="en-US" sz="2000"/>
              <a:t>(kako to želite reći?)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</a:t>
            </a:r>
            <a:r>
              <a:rPr lang="en-US" sz="2000" b="1"/>
              <a:t>aktivnosti</a:t>
            </a:r>
            <a:r>
              <a:rPr lang="en-US" sz="2000"/>
              <a:t> (što želite učiniti?)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</a:t>
            </a:r>
            <a:r>
              <a:rPr lang="en-US" sz="2000" b="1"/>
              <a:t>komunikacijske pokazatelje </a:t>
            </a:r>
            <a:r>
              <a:rPr lang="en-US" sz="2000"/>
              <a:t>(što smo postigli?)</a:t>
            </a:r>
            <a:endParaRPr lang="en-HR" sz="2000"/>
          </a:p>
        </p:txBody>
      </p:sp>
      <p:pic>
        <p:nvPicPr>
          <p:cNvPr id="3074" name="Picture 2" descr="Rezultat slike za communication">
            <a:extLst>
              <a:ext uri="{FF2B5EF4-FFF2-40B4-BE49-F238E27FC236}">
                <a16:creationId xmlns:a16="http://schemas.microsoft.com/office/drawing/2014/main" id="{0ED3A3DD-52BA-6C47-9848-EAA73C328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5" r="-3" b="24078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Rectangle 308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33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99" name="Rectangle 8198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57C774-BE81-EA4D-B08A-F3ACEABF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dirty="0"/>
              <a:t>  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točke</a:t>
            </a:r>
            <a:r>
              <a:rPr lang="en-US" dirty="0"/>
              <a:t> </a:t>
            </a:r>
            <a:r>
              <a:rPr lang="en-US" dirty="0" err="1"/>
              <a:t>komunikacijske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endParaRPr lang="en-HR" dirty="0"/>
          </a:p>
        </p:txBody>
      </p:sp>
      <p:sp>
        <p:nvSpPr>
          <p:cNvPr id="8201" name="Rectangle 8200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3" name="Rectangle 820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5A5BE-01FA-1543-BF17-AD82AC274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US" sz="2000"/>
              <a:t>POSTAVLJANJE CILJEVA - SMART kriterij –</a:t>
            </a:r>
            <a:r>
              <a:rPr lang="en-US" sz="2000" b="1"/>
              <a:t> specifični </a:t>
            </a:r>
            <a:r>
              <a:rPr lang="en-US" sz="2000"/>
              <a:t>(specific), </a:t>
            </a:r>
            <a:r>
              <a:rPr lang="en-US" sz="2000" b="1"/>
              <a:t>mjerljivi </a:t>
            </a:r>
            <a:r>
              <a:rPr lang="en-US" sz="2000"/>
              <a:t>(measurable), </a:t>
            </a:r>
            <a:r>
              <a:rPr lang="en-US" sz="2000" b="1"/>
              <a:t>ostvarivi</a:t>
            </a:r>
            <a:r>
              <a:rPr lang="en-US" sz="2000"/>
              <a:t> (achievable), </a:t>
            </a:r>
            <a:r>
              <a:rPr lang="en-US" sz="2000" b="1"/>
              <a:t>realistični</a:t>
            </a:r>
            <a:r>
              <a:rPr lang="en-US" sz="2000"/>
              <a:t> (realistic), </a:t>
            </a:r>
            <a:r>
              <a:rPr lang="en-US" sz="2000" b="1"/>
              <a:t>vremenski utvrđeni</a:t>
            </a:r>
            <a:r>
              <a:rPr lang="en-US" sz="2000"/>
              <a:t> (time-bound) </a:t>
            </a:r>
          </a:p>
          <a:p>
            <a:r>
              <a:rPr lang="en-US" sz="2000"/>
              <a:t>npr. komunikacijski cilj – Želite da za vaš projekt dozna 100 tisuća ljudi u dobi od 20 do 60 godina</a:t>
            </a:r>
            <a:endParaRPr lang="en-HR" sz="2000"/>
          </a:p>
        </p:txBody>
      </p:sp>
      <p:pic>
        <p:nvPicPr>
          <p:cNvPr id="8194" name="Picture 2" descr="Rezultat slike za komunikacijska strategija">
            <a:extLst>
              <a:ext uri="{FF2B5EF4-FFF2-40B4-BE49-F238E27FC236}">
                <a16:creationId xmlns:a16="http://schemas.microsoft.com/office/drawing/2014/main" id="{82161B87-04C1-8C46-941C-71BD6A16B0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7" r="-2" b="-2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5" name="Rectangle 8204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4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223" name="Rectangle 9222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76B021-412A-F543-87C6-A65D288BB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dirty="0"/>
              <a:t>  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točke</a:t>
            </a:r>
            <a:r>
              <a:rPr lang="en-US" dirty="0"/>
              <a:t> </a:t>
            </a:r>
            <a:r>
              <a:rPr lang="en-US" dirty="0" err="1"/>
              <a:t>komunikacijske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endParaRPr lang="en-HR" dirty="0"/>
          </a:p>
        </p:txBody>
      </p:sp>
      <p:sp>
        <p:nvSpPr>
          <p:cNvPr id="9225" name="Rectangle 9224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7" name="Rectangle 922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7C9B8-3608-5343-90E9-64D1F633D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    DEFINIRANJE CILJANE PUBLIKE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odredite tko su vaše javnosti – je li to lokalna zajednica, vlast, struka, mediji, potrošači ili kombinacija skupina? - utvrdite primarne i sekundarne ciljane skupine i njihove interese, potrebe, karakteristike i stavove.</a:t>
            </a:r>
            <a:endParaRPr lang="en-HR" sz="2000"/>
          </a:p>
        </p:txBody>
      </p:sp>
      <p:pic>
        <p:nvPicPr>
          <p:cNvPr id="9218" name="Picture 2" descr="Rezultat slike za komunikacijska strategija">
            <a:extLst>
              <a:ext uri="{FF2B5EF4-FFF2-40B4-BE49-F238E27FC236}">
                <a16:creationId xmlns:a16="http://schemas.microsoft.com/office/drawing/2014/main" id="{9A363658-87A4-4442-8306-494EB0DF4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" r="1" b="1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9" name="Rectangle 9228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61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50" name="Rectangle 1024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A03F397-EE7C-4848-B3E6-373B39F05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dirty="0"/>
              <a:t> 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točke</a:t>
            </a:r>
            <a:r>
              <a:rPr lang="en-US" dirty="0"/>
              <a:t> </a:t>
            </a:r>
            <a:r>
              <a:rPr lang="en-US" dirty="0" err="1"/>
              <a:t>komunikacijske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endParaRPr lang="en-HR" dirty="0"/>
          </a:p>
        </p:txBody>
      </p:sp>
      <p:sp>
        <p:nvSpPr>
          <p:cNvPr id="10249" name="Rectangle 1024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1" name="Rectangle 1025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9755B-17C2-C541-9095-B1F218D00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   ODABERITE KLJUČNE PORUKE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definirajte ključne poruke koje u svakom trenu želite komunicirati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poruke mogu objašnjavati zašto radite to što radite i zašto je vaš proizvod jedinstven </a:t>
            </a:r>
          </a:p>
          <a:p>
            <a:pPr>
              <a:buFont typeface="Wingdings" pitchFamily="2" charset="2"/>
              <a:buChar char="q"/>
            </a:pPr>
            <a:r>
              <a:rPr lang="en-US" sz="2000"/>
              <a:t> neka budu kratke, jasne i pamtljive i implementirajte ih u sve što radite te ih učestalo ponavljajte</a:t>
            </a:r>
            <a:endParaRPr lang="en-HR" sz="2000"/>
          </a:p>
        </p:txBody>
      </p:sp>
      <p:pic>
        <p:nvPicPr>
          <p:cNvPr id="10242" name="Picture 2" descr="Rezultat slike za communication">
            <a:extLst>
              <a:ext uri="{FF2B5EF4-FFF2-40B4-BE49-F238E27FC236}">
                <a16:creationId xmlns:a16="http://schemas.microsoft.com/office/drawing/2014/main" id="{04D212C0-DB99-E94D-A4B6-CA2020825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547613"/>
            <a:ext cx="5150277" cy="358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3" name="Rectangle 1025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74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95" name="Rectangle 12294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95877B-9628-0C47-AAE4-FC198DE3B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dirty="0"/>
              <a:t>  </a:t>
            </a:r>
            <a:r>
              <a:rPr lang="en-US" dirty="0" err="1"/>
              <a:t>Ključne</a:t>
            </a:r>
            <a:r>
              <a:rPr lang="en-US" dirty="0"/>
              <a:t> </a:t>
            </a:r>
            <a:r>
              <a:rPr lang="en-US" dirty="0" err="1"/>
              <a:t>točke</a:t>
            </a:r>
            <a:r>
              <a:rPr lang="en-US" dirty="0"/>
              <a:t> </a:t>
            </a:r>
            <a:r>
              <a:rPr lang="en-US" dirty="0" err="1"/>
              <a:t>komunikacijske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endParaRPr lang="en-HR" dirty="0"/>
          </a:p>
        </p:txBody>
      </p:sp>
      <p:sp>
        <p:nvSpPr>
          <p:cNvPr id="12297" name="Rectangle 1229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9" name="Rectangle 1229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27996-6F5B-9F40-BE15-7507F9CF7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900"/>
              <a:t>DEFINIRAJTE SVOJE AKTIVNOSTI I KOMUNIKACIJSKE KANALE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razmijenite ideje sa svojim projektnim partnerima o najboljim i najisplativijim komunikacijskim aktivnostima i kanalima koje možete upotrijebiti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 lokalni mediji vs. nacionalni mediji – lokalni mediji kao snažan suradnik i dobar početak medijske vidljivosti projekta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društvene mreže – brz, efikasan i profitabilan način da proširite svoju priču i dođete do novih korisnika ili potrošača</a:t>
            </a:r>
            <a:endParaRPr lang="en-HR" sz="1900"/>
          </a:p>
        </p:txBody>
      </p:sp>
      <p:pic>
        <p:nvPicPr>
          <p:cNvPr id="12290" name="Picture 2" descr="Rezultat slike za media">
            <a:extLst>
              <a:ext uri="{FF2B5EF4-FFF2-40B4-BE49-F238E27FC236}">
                <a16:creationId xmlns:a16="http://schemas.microsoft.com/office/drawing/2014/main" id="{C192FB6C-F177-5445-881F-C9160D819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11532" y="2852890"/>
            <a:ext cx="5150277" cy="2976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01" name="Rectangle 1230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6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5" name="Rectangle 7174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0EDE73-9715-5A40-A7FB-B00CAC4D4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HR" sz="4800"/>
              <a:t>                        Savjeti</a:t>
            </a:r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Rectangle 717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73DA-064D-E94F-B049-A631364EB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900"/>
              <a:t>razradite plan komunikacijskih aktivnosti, budžet i vrijeme za svaku aktivnost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osmislite svoj vizualni identitet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 neka budu usklađeni i uravnoteženi (promotivni materijali, internetske stranice, računi na društvenim mrežama) </a:t>
            </a:r>
          </a:p>
          <a:p>
            <a:pPr>
              <a:buFont typeface="Wingdings" pitchFamily="2" charset="2"/>
              <a:buChar char="q"/>
            </a:pPr>
            <a:r>
              <a:rPr lang="en-US" sz="1900"/>
              <a:t>pratite komunikacijske rezultate i na kraju mjerite uspjeh (npr. anketa o vidljivosti projekta, broj klikova na vašim internetskim stranicama ili analitika društvenih mreža…)</a:t>
            </a:r>
            <a:endParaRPr lang="en-HR" sz="1900"/>
          </a:p>
        </p:txBody>
      </p:sp>
      <p:pic>
        <p:nvPicPr>
          <p:cNvPr id="7170" name="Picture 2" descr="Rezultat slike za advices">
            <a:extLst>
              <a:ext uri="{FF2B5EF4-FFF2-40B4-BE49-F238E27FC236}">
                <a16:creationId xmlns:a16="http://schemas.microsoft.com/office/drawing/2014/main" id="{081C2438-8231-FF44-9984-6F7E18563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9" r="8515" b="-2"/>
          <a:stretch/>
        </p:blipFill>
        <p:spPr bwMode="auto">
          <a:xfrm>
            <a:off x="5911532" y="2484255"/>
            <a:ext cx="515027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81" name="Rectangle 7180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15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878</Words>
  <Application>Microsoft Office PowerPoint</Application>
  <PresentationFormat>Široki zaslon</PresentationFormat>
  <Paragraphs>80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Wingdings</vt:lpstr>
      <vt:lpstr>Office Theme</vt:lpstr>
      <vt:lpstr>Webinar : „ Upravljanje komunikacijom u EU projektima  „</vt:lpstr>
      <vt:lpstr>              Zašto je komunikacija važna ?</vt:lpstr>
      <vt:lpstr>Razmišljajte o svom projektu kao o…</vt:lpstr>
      <vt:lpstr>Osmislite komunikacijsku strategiju – što želite postići</vt:lpstr>
      <vt:lpstr>   Ključne točke komunikacijske strategije</vt:lpstr>
      <vt:lpstr>   Ključne točke komunikacijske strategije</vt:lpstr>
      <vt:lpstr>  Ključne točke komunikacijske strategije</vt:lpstr>
      <vt:lpstr>  Ključne točke komunikacijske strategije</vt:lpstr>
      <vt:lpstr>                        Savjeti</vt:lpstr>
      <vt:lpstr>                Komunikacijski alati </vt:lpstr>
      <vt:lpstr>               Promotivni materijali</vt:lpstr>
      <vt:lpstr>           Vidljivost EU projekata –2021.-2027.</vt:lpstr>
      <vt:lpstr>    Obveze korisnika – VFO 2021.-2027.</vt:lpstr>
      <vt:lpstr>  Internetske stranice </vt:lpstr>
      <vt:lpstr>            Društvene mreže</vt:lpstr>
      <vt:lpstr>                       IZVORI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: „ Upravljanje komunikacijom u EU projektima  „</dc:title>
  <dc:creator>Tanja Popović</dc:creator>
  <cp:lastModifiedBy>Razvojna organizacija zaštite potrošača</cp:lastModifiedBy>
  <cp:revision>1</cp:revision>
  <dcterms:created xsi:type="dcterms:W3CDTF">2024-09-26T06:08:34Z</dcterms:created>
  <dcterms:modified xsi:type="dcterms:W3CDTF">2024-10-03T13:59:20Z</dcterms:modified>
</cp:coreProperties>
</file>