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0" r:id="rId1"/>
  </p:sldMasterIdLst>
  <p:notesMasterIdLst>
    <p:notesMasterId r:id="rId29"/>
  </p:notesMasterIdLst>
  <p:sldIdLst>
    <p:sldId id="256" r:id="rId2"/>
    <p:sldId id="257" r:id="rId3"/>
    <p:sldId id="259" r:id="rId4"/>
    <p:sldId id="261" r:id="rId5"/>
    <p:sldId id="262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89" r:id="rId2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FE475-B401-40C1-922D-4836DF202279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025B8-D5C9-4E1B-96E1-872E7FCC05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20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l-SI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F61D-2057-4EB3-A8D2-FAF68301B96D}" type="datetime4">
              <a:rPr lang="hr-HR" smtClean="0"/>
              <a:t>3. listopada 2024.</a:t>
            </a:fld>
            <a:endParaRPr lang="sl-SI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RAZVOJNA ORGANIZACIJA ZAŠTITE POTROŠAČA                           Zvečaj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832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sl-SI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l-SI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56E3-4960-4534-9D57-2BBC1F72860D}" type="datetime4">
              <a:rPr lang="hr-HR" smtClean="0"/>
              <a:t>3. listopada 2024.</a:t>
            </a:fld>
            <a:endParaRPr lang="sl-SI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RAZVOJNA ORGANIZACIJA ZAŠTITE POTROŠAČA                           Zvečaj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058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sl-SI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l-SI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3D89-E326-4EEE-8AEB-84B8A3F51142}" type="datetime4">
              <a:rPr lang="hr-HR" smtClean="0"/>
              <a:t>3. listopada 2024.</a:t>
            </a:fld>
            <a:endParaRPr lang="sl-SI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RAZVOJNA ORGANIZACIJA ZAŠTITE POTROŠAČA                           Zvečaj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172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sl-SI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l-SI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F6F3-223E-42E4-8D70-5603AB37DE0F}" type="datetime4">
              <a:rPr lang="hr-HR" smtClean="0"/>
              <a:t>3. listopada 2024.</a:t>
            </a:fld>
            <a:endParaRPr lang="sl-SI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RAZVOJNA ORGANIZACIJA ZAŠTITE POTROŠAČA                           Zvečaj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464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sl-SI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1B1D-80C9-43F5-8F0E-F0DE834F09D8}" type="datetime4">
              <a:rPr lang="hr-HR" smtClean="0"/>
              <a:t>3. listopada 2024.</a:t>
            </a:fld>
            <a:endParaRPr lang="sl-SI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RAZVOJNA ORGANIZACIJA ZAŠTITE POTROŠAČA                           Zvečaj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922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sl-SI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l-SI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l-SI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F639-3C9D-4AFB-A718-331C2DCB8382}" type="datetime4">
              <a:rPr lang="hr-HR" smtClean="0"/>
              <a:t>3. listopada 2024.</a:t>
            </a:fld>
            <a:endParaRPr lang="sl-SI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RAZVOJNA ORGANIZACIJA ZAŠTITE POTROŠAČA                           Zvečaj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446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sl-SI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l-SI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l-SI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4C0D-07AB-4D45-A057-D8E48407F845}" type="datetime4">
              <a:rPr lang="hr-HR" smtClean="0"/>
              <a:t>3. listopada 2024.</a:t>
            </a:fld>
            <a:endParaRPr lang="sl-SI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RAZVOJNA ORGANIZACIJA ZAŠTITE POTROŠAČA                           Zvečaj</a:t>
            </a: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2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sl-SI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8910-1C70-4974-9BA0-5C152C5CE789}" type="datetime4">
              <a:rPr lang="hr-HR" smtClean="0"/>
              <a:t>3. listopada 2024.</a:t>
            </a:fld>
            <a:endParaRPr lang="sl-SI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RAZVOJNA ORGANIZACIJA ZAŠTITE POTROŠAČA                           Zvečaj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722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7794-CC19-4ACB-A78D-6366CB474182}" type="datetime4">
              <a:rPr lang="hr-HR" smtClean="0"/>
              <a:t>3. listopada 2024.</a:t>
            </a:fld>
            <a:endParaRPr lang="sl-SI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RAZVOJNA ORGANIZACIJA ZAŠTITE POTROŠAČA                           Zvečaj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24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sl-SI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l-SI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B3EE-6866-4BCE-A9BA-CFB12AA84A55}" type="datetime4">
              <a:rPr lang="hr-HR" smtClean="0"/>
              <a:t>3. listopada 2024.</a:t>
            </a:fld>
            <a:endParaRPr lang="sl-SI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RAZVOJNA ORGANIZACIJA ZAŠTITE POTROŠAČA                           Zvečaj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665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sl-SI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B26A-3796-4AC7-A909-9BC7BDC5882F}" type="datetime4">
              <a:rPr lang="hr-HR" smtClean="0"/>
              <a:t>3. listopada 2024.</a:t>
            </a:fld>
            <a:endParaRPr lang="sl-SI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RAZVOJNA ORGANIZACIJA ZAŠTITE POTROŠAČA                           Zvečaj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39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sl-SI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l-SI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C4BEC-C5D0-408D-A795-BC3232C159E5}" type="datetime4">
              <a:rPr lang="hr-HR" smtClean="0"/>
              <a:t>3. listopada 2024.</a:t>
            </a:fld>
            <a:endParaRPr lang="sl-SI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/>
              <a:t>RAZVOJNA ORGANIZACIJA ZAŠTITE POTROŠAČA                           Zvečaj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3FDE-85E0-42CA-B149-8B6A7B39F4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379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druge.gov.hr/vijesti/8" TargetMode="External"/><Relationship Id="rId2" Type="http://schemas.openxmlformats.org/officeDocument/2006/relationships/hyperlink" Target="https://strukturnifondovi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klada-slagalica.hr/natjecaji/impact4values/" TargetMode="External"/><Relationship Id="rId4" Type="http://schemas.openxmlformats.org/officeDocument/2006/relationships/hyperlink" Target="https://ec.europa.eu/info/funding-tenders/opportunities/portal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42582" y="2432179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hr-HR" dirty="0">
                <a:latin typeface="Arial Black" panose="020B0A04020102020204" pitchFamily="34" charset="0"/>
              </a:rPr>
            </a:br>
            <a:r>
              <a:rPr lang="hr-HR" sz="4000" b="1" dirty="0">
                <a:latin typeface="Arial Black" panose="020B0A04020102020204" pitchFamily="34" charset="0"/>
              </a:rPr>
              <a:t>EU fondovi </a:t>
            </a:r>
            <a:br>
              <a:rPr lang="hr-HR" sz="4000" b="1" dirty="0">
                <a:latin typeface="Arial Black" panose="020B0A04020102020204" pitchFamily="34" charset="0"/>
              </a:rPr>
            </a:br>
            <a:r>
              <a:rPr lang="hr-HR" sz="4000" b="1" dirty="0">
                <a:latin typeface="Arial Black" panose="020B0A04020102020204" pitchFamily="34" charset="0"/>
              </a:rPr>
              <a:t>i </a:t>
            </a:r>
            <a:br>
              <a:rPr lang="hr-HR" sz="4000" b="1" dirty="0">
                <a:latin typeface="Arial Black" panose="020B0A04020102020204" pitchFamily="34" charset="0"/>
              </a:rPr>
            </a:br>
            <a:r>
              <a:rPr lang="hr-HR" sz="4000" b="1" dirty="0">
                <a:latin typeface="Arial Black" panose="020B0A04020102020204" pitchFamily="34" charset="0"/>
              </a:rPr>
              <a:t>njihova struktura</a:t>
            </a:r>
            <a:endParaRPr lang="sl-SI" sz="4000" b="1" dirty="0">
              <a:latin typeface="Arial Black" panose="020B0A04020102020204" pitchFamily="34" charset="0"/>
            </a:endParaRPr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81385E73-B4E2-D943-B7B3-0863BE3984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2926" y="-615950"/>
            <a:ext cx="3871912" cy="3871912"/>
          </a:xfrm>
          <a:prstGeom prst="rect">
            <a:avLst/>
          </a:prstGeom>
        </p:spPr>
      </p:pic>
      <p:pic>
        <p:nvPicPr>
          <p:cNvPr id="10" name="Picture 9" descr="A red and white tag with a question mark on it&#10;&#10;Description automatically generated">
            <a:extLst>
              <a:ext uri="{FF2B5EF4-FFF2-40B4-BE49-F238E27FC236}">
                <a16:creationId xmlns:a16="http://schemas.microsoft.com/office/drawing/2014/main" id="{9BD58E35-4A9B-964D-AC58-18298BC68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323" y="766475"/>
            <a:ext cx="1926161" cy="1160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EFFFD2-92DE-5743-8946-F6740AF9BE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82528" b="-27261"/>
          <a:stretch/>
        </p:blipFill>
        <p:spPr>
          <a:xfrm>
            <a:off x="9395883" y="766475"/>
            <a:ext cx="2381398" cy="1014595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3A7E9550-3DF0-CB4A-B225-2CE81FE75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30" y="5491756"/>
            <a:ext cx="4168735" cy="1072392"/>
          </a:xfrm>
          <a:prstGeom prst="rect">
            <a:avLst/>
          </a:prstGeom>
        </p:spPr>
      </p:pic>
      <p:pic>
        <p:nvPicPr>
          <p:cNvPr id="13" name="Picture 12" descr="A red and white checkered coat of arms&#10;&#10;Description automatically generated">
            <a:extLst>
              <a:ext uri="{FF2B5EF4-FFF2-40B4-BE49-F238E27FC236}">
                <a16:creationId xmlns:a16="http://schemas.microsoft.com/office/drawing/2014/main" id="{B1E73978-7E63-AC4E-B80C-C69FB53ED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921" y="5088446"/>
            <a:ext cx="2503016" cy="17695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8B1CD4-68F7-114D-8F01-DBB5EE4994A7}"/>
              </a:ext>
            </a:extLst>
          </p:cNvPr>
          <p:cNvSpPr txBox="1"/>
          <p:nvPr/>
        </p:nvSpPr>
        <p:spPr>
          <a:xfrm>
            <a:off x="8311793" y="5637784"/>
            <a:ext cx="3880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Impact4Values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sufinancira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Ured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udruge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Vlade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Republike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Hrvatske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32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A91E2-8805-B84C-9948-3E5BDEC3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    OPIS PROBLEMA I POTREBA 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B1038-D4A5-EA44-9256-C6C6FA657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vi-VN" sz="2200">
                <a:latin typeface="Calibri" panose="020F0502020204030204" pitchFamily="34" charset="0"/>
                <a:cs typeface="Calibri" panose="020F0502020204030204" pitchFamily="34" charset="0"/>
              </a:rPr>
              <a:t>Također biste trebali uključiti detaljne demografske i statističke podatke koji će č</a:t>
            </a:r>
            <a:r>
              <a:rPr lang="hr-HR" sz="2200">
                <a:latin typeface="Calibri" panose="020F0502020204030204" pitchFamily="34" charset="0"/>
                <a:cs typeface="Calibri" panose="020F0502020204030204" pitchFamily="34" charset="0"/>
              </a:rPr>
              <a:t>itateljima </a:t>
            </a:r>
            <a:r>
              <a:rPr lang="vi-VN" sz="2200">
                <a:latin typeface="Calibri" panose="020F0502020204030204" pitchFamily="34" charset="0"/>
                <a:cs typeface="Calibri" panose="020F0502020204030204" pitchFamily="34" charset="0"/>
              </a:rPr>
              <a:t> jasno predstaviti o</a:t>
            </a:r>
            <a:r>
              <a:rPr lang="hr-HR" sz="2200">
                <a:latin typeface="Calibri" panose="020F0502020204030204" pitchFamily="34" charset="0"/>
                <a:cs typeface="Calibri" panose="020F0502020204030204" pitchFamily="34" charset="0"/>
              </a:rPr>
              <a:t>pseg</a:t>
            </a:r>
            <a:r>
              <a:rPr lang="vi-VN" sz="2200">
                <a:latin typeface="Calibri" panose="020F0502020204030204" pitchFamily="34" charset="0"/>
                <a:cs typeface="Calibri" panose="020F0502020204030204" pitchFamily="34" charset="0"/>
              </a:rPr>
              <a:t> i veličinu problema. Možete uključiti sljedeće: </a:t>
            </a:r>
            <a:endParaRPr lang="hr-HR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4370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sz="2200">
                <a:latin typeface="Calibri" panose="020F0502020204030204" pitchFamily="34" charset="0"/>
                <a:cs typeface="Calibri" panose="020F0502020204030204" pitchFamily="34" charset="0"/>
              </a:rPr>
              <a:t>opis ciljne grupe; </a:t>
            </a:r>
          </a:p>
          <a:p>
            <a:pPr marL="674370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sz="2200">
                <a:latin typeface="Calibri" panose="020F0502020204030204" pitchFamily="34" charset="0"/>
                <a:cs typeface="Calibri" panose="020F0502020204030204" pitchFamily="34" charset="0"/>
              </a:rPr>
              <a:t>statističke podatke koji će  dokumentirati postojanje problema (navesti i izvore podataka) – ako isti postoje;</a:t>
            </a:r>
          </a:p>
          <a:p>
            <a:pPr marL="674370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sz="2200">
                <a:latin typeface="Calibri" panose="020F0502020204030204" pitchFamily="34" charset="0"/>
                <a:cs typeface="Calibri" panose="020F0502020204030204" pitchFamily="34" charset="0"/>
              </a:rPr>
              <a:t>rezultate istraživanja, evaluacija, studija; </a:t>
            </a:r>
          </a:p>
          <a:p>
            <a:pPr marL="674370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sz="2200">
                <a:latin typeface="Calibri" panose="020F0502020204030204" pitchFamily="34" charset="0"/>
                <a:cs typeface="Calibri" panose="020F0502020204030204" pitchFamily="34" charset="0"/>
              </a:rPr>
              <a:t>citate ili izvode iz zvaničnih dokumenata (UN, ministarstva itd.); </a:t>
            </a:r>
          </a:p>
          <a:p>
            <a:endParaRPr lang="en-HR" sz="2200"/>
          </a:p>
        </p:txBody>
      </p:sp>
      <p:pic>
        <p:nvPicPr>
          <p:cNvPr id="7170" name="Picture 2" descr="Project Management: The 3 Major Project Types">
            <a:extLst>
              <a:ext uri="{FF2B5EF4-FFF2-40B4-BE49-F238E27FC236}">
                <a16:creationId xmlns:a16="http://schemas.microsoft.com/office/drawing/2014/main" id="{253FEBD9-1109-4743-9471-510A683BA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r="26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3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4B6AF-B85C-2D48-A137-788CA9713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 OPIS PROBLEMA I POTREBA</a:t>
            </a:r>
          </a:p>
        </p:txBody>
      </p:sp>
      <p:sp>
        <p:nvSpPr>
          <p:cNvPr id="820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7B978-D098-E64F-895B-DCAD19932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sz="2200"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vi-VN" sz="2200">
                <a:latin typeface="Calibri" panose="020F0502020204030204" pitchFamily="34" charset="0"/>
                <a:cs typeface="Calibri" panose="020F0502020204030204" pitchFamily="34" charset="0"/>
              </a:rPr>
              <a:t>tode koje su korištene za utvrđivanje potreba/problema; </a:t>
            </a:r>
            <a:endParaRPr lang="hr-HR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sz="2200">
                <a:latin typeface="Calibri" panose="020F0502020204030204" pitchFamily="34" charset="0"/>
                <a:cs typeface="Calibri" panose="020F0502020204030204" pitchFamily="34" charset="0"/>
              </a:rPr>
              <a:t>važnost problema i šta će se desiti ako se ništa ne poduzme; 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sz="2200">
                <a:latin typeface="Calibri" panose="020F0502020204030204" pitchFamily="34" charset="0"/>
                <a:cs typeface="Calibri" panose="020F0502020204030204" pitchFamily="34" charset="0"/>
              </a:rPr>
              <a:t>ostale organizacije koje se trenutno bave rješavanjem ovih potreba/problema</a:t>
            </a:r>
          </a:p>
          <a:p>
            <a:pPr marL="0" indent="0">
              <a:buNone/>
            </a:pPr>
            <a:endParaRPr lang="en-HR" sz="2200"/>
          </a:p>
        </p:txBody>
      </p:sp>
      <p:pic>
        <p:nvPicPr>
          <p:cNvPr id="8194" name="Picture 2" descr="We have completed the first stage of public Call for large projects! -  Program fonda za aktivno građanstvo u Hrvatskoj - ACF Hrvatska : Program  fonda za aktivno građanstvo u Hrvatskoj – ACF Hrvatska">
            <a:extLst>
              <a:ext uri="{FF2B5EF4-FFF2-40B4-BE49-F238E27FC236}">
                <a16:creationId xmlns:a16="http://schemas.microsoft.com/office/drawing/2014/main" id="{CDAA4573-EB8A-E746-8834-8E67CD9ED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r="1618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6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B818C-DD55-E44C-9C96-04CEA311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  OPIS PROBLEMA I POTREBA</a:t>
            </a:r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48B35-4E11-A548-A356-E39A230C8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altLang="sr-Latn-RS" sz="2200" u="sng">
                <a:latin typeface="Tahoma" panose="020B0604030504040204" pitchFamily="34" charset="0"/>
                <a:cs typeface="Tahoma" panose="020B0604030504040204" pitchFamily="34" charset="0"/>
              </a:rPr>
              <a:t>Projekt ne smije rješavati probleme same organizacije koja traži sredstva; organizacija ne smije biti subjekt projekta već se mora govoriti o problemima/potrebama zajednice, odnosno ciljnih grupa koje su korisnici usluga organizacije. </a:t>
            </a:r>
            <a:endParaRPr lang="hr-HR" sz="2200"/>
          </a:p>
          <a:p>
            <a:endParaRPr lang="en-HR" sz="2200"/>
          </a:p>
        </p:txBody>
      </p:sp>
      <p:pic>
        <p:nvPicPr>
          <p:cNvPr id="9218" name="Picture 2" descr="2023 Guide How To Manage Multiple Projects | monday.com Blog">
            <a:extLst>
              <a:ext uri="{FF2B5EF4-FFF2-40B4-BE49-F238E27FC236}">
                <a16:creationId xmlns:a16="http://schemas.microsoft.com/office/drawing/2014/main" id="{09535BE6-0C53-F04C-A619-2F653D73B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0" r="19627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7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B3166-EA36-4B44-B787-035AB1BD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                   CILJEVI </a:t>
            </a:r>
          </a:p>
        </p:txBody>
      </p:sp>
      <p:sp>
        <p:nvSpPr>
          <p:cNvPr id="1024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E39B9-47DE-344C-936C-7ED20ECE4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altLang="sr-Latn-RS" sz="2200" i="1" u="sng">
                <a:latin typeface="Calibri" panose="020F0502020204030204" pitchFamily="34" charset="0"/>
                <a:cs typeface="Calibri" panose="020F0502020204030204" pitchFamily="34" charset="0"/>
              </a:rPr>
              <a:t>OPĆI CILJ</a:t>
            </a:r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 – iskazuje željenu promjenu koja može biti ostvarena tijekom više godina i općenita je.</a:t>
            </a:r>
          </a:p>
          <a:p>
            <a:pPr marL="0" indent="0">
              <a:buNone/>
            </a:pPr>
            <a:endParaRPr lang="hr-HR" altLang="sr-Latn-RS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altLang="sr-Latn-RS" sz="2200" i="1" u="sng">
                <a:latin typeface="Calibri" panose="020F0502020204030204" pitchFamily="34" charset="0"/>
                <a:cs typeface="Calibri" panose="020F0502020204030204" pitchFamily="34" charset="0"/>
              </a:rPr>
              <a:t>SPECIFIČNI CILJ</a:t>
            </a:r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 –iskazuje ono što ćemo postići/ promijeniti u određenom trajanju projekta. </a:t>
            </a:r>
          </a:p>
          <a:p>
            <a:endParaRPr lang="en-HR" sz="2200"/>
          </a:p>
        </p:txBody>
      </p:sp>
      <p:pic>
        <p:nvPicPr>
          <p:cNvPr id="10242" name="Picture 2" descr="8 Tech-Infused Design Projects for Your Classroom">
            <a:extLst>
              <a:ext uri="{FF2B5EF4-FFF2-40B4-BE49-F238E27FC236}">
                <a16:creationId xmlns:a16="http://schemas.microsoft.com/office/drawing/2014/main" id="{5BA8A57A-82E7-2244-81C1-1B2B170BB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0" r="17946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96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BE239-0FD5-4C47-8725-84DAF8E0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            AKTIVNOSTI </a:t>
            </a:r>
          </a:p>
        </p:txBody>
      </p:sp>
      <p:sp>
        <p:nvSpPr>
          <p:cNvPr id="112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DBD86-D59B-FA40-8CE4-700EA2DF0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altLang="sr-Latn-RS" sz="2200" b="1">
                <a:latin typeface="Calibri" panose="020F0502020204030204" pitchFamily="34" charset="0"/>
                <a:cs typeface="Calibri" panose="020F0502020204030204" pitchFamily="34" charset="0"/>
              </a:rPr>
              <a:t>u skladu s definiranim ciljem projekta, opisujemo aktivnosti koje će do njega dovesti</a:t>
            </a:r>
          </a:p>
          <a:p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treba </a:t>
            </a:r>
            <a:r>
              <a:rPr lang="hr-HR" altLang="sr-Latn-RS" sz="2200" b="1">
                <a:latin typeface="Calibri" panose="020F0502020204030204" pitchFamily="34" charset="0"/>
                <a:cs typeface="Calibri" panose="020F0502020204030204" pitchFamily="34" charset="0"/>
              </a:rPr>
              <a:t>voditi računa o našem iskustvu i kvalifikacijama</a:t>
            </a:r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 osoba koje će provoditi aktivnosti</a:t>
            </a:r>
          </a:p>
          <a:p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treba voditi računa </a:t>
            </a:r>
            <a:r>
              <a:rPr lang="hr-HR" altLang="sr-Latn-RS" sz="2200" b="1">
                <a:latin typeface="Calibri" panose="020F0502020204030204" pitchFamily="34" charset="0"/>
                <a:cs typeface="Calibri" panose="020F0502020204030204" pitchFamily="34" charset="0"/>
              </a:rPr>
              <a:t>imamo li potrebnu opremu</a:t>
            </a:r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treba paziti da se nadopunjuju s našom misijom i ostalim aktivnostima koje provodimo</a:t>
            </a:r>
          </a:p>
          <a:p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uputno </a:t>
            </a:r>
            <a:r>
              <a:rPr lang="hr-HR" altLang="sr-Latn-RS" sz="2200" b="1">
                <a:latin typeface="Calibri" panose="020F0502020204030204" pitchFamily="34" charset="0"/>
                <a:cs typeface="Calibri" panose="020F0502020204030204" pitchFamily="34" charset="0"/>
              </a:rPr>
              <a:t>priložiti plan aktivnosti</a:t>
            </a:r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 u kojem ćemo u tablici navesti aktivnosti po mjesecima  i osobe koje su odgovorne za njihovo provođenje.</a:t>
            </a:r>
          </a:p>
          <a:p>
            <a:endParaRPr lang="en-HR" sz="2200"/>
          </a:p>
        </p:txBody>
      </p:sp>
      <p:pic>
        <p:nvPicPr>
          <p:cNvPr id="11266" name="Picture 2" descr="6 Ways to Make Any Project a Success | Inc.com">
            <a:extLst>
              <a:ext uri="{FF2B5EF4-FFF2-40B4-BE49-F238E27FC236}">
                <a16:creationId xmlns:a16="http://schemas.microsoft.com/office/drawing/2014/main" id="{E004FC7A-D23B-F548-8BE4-2487B619A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28294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7F699-CCEF-734B-BC50-97BD7549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      KORISNICI </a:t>
            </a:r>
          </a:p>
        </p:txBody>
      </p:sp>
      <p:sp>
        <p:nvSpPr>
          <p:cNvPr id="1229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B4B16-0861-BA41-9E06-7E89A8EEE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U projektnom prijedlogu potrebno je navesti:</a:t>
            </a:r>
          </a:p>
          <a:p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sr-Latn-RS" sz="2200" b="1">
                <a:latin typeface="Calibri" panose="020F0502020204030204" pitchFamily="34" charset="0"/>
                <a:cs typeface="Calibri" panose="020F0502020204030204" pitchFamily="34" charset="0"/>
              </a:rPr>
              <a:t>tko će imati koristi od provedbe projekta</a:t>
            </a:r>
          </a:p>
          <a:p>
            <a:r>
              <a:rPr lang="hr-HR" altLang="sr-Latn-RS" sz="2200" b="1">
                <a:latin typeface="Calibri" panose="020F0502020204030204" pitchFamily="34" charset="0"/>
                <a:cs typeface="Calibri" panose="020F0502020204030204" pitchFamily="34" charset="0"/>
              </a:rPr>
              <a:t> kako će njima biti bolje</a:t>
            </a:r>
          </a:p>
          <a:p>
            <a:endParaRPr lang="en-HR" sz="2200"/>
          </a:p>
        </p:txBody>
      </p:sp>
      <p:pic>
        <p:nvPicPr>
          <p:cNvPr id="12290" name="Picture 2" descr="Digital transformation projects and data federation concept | Inceptum">
            <a:extLst>
              <a:ext uri="{FF2B5EF4-FFF2-40B4-BE49-F238E27FC236}">
                <a16:creationId xmlns:a16="http://schemas.microsoft.com/office/drawing/2014/main" id="{08B848A8-5FCA-BE45-BBFD-1E845F370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r="20138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3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28475-5489-3443-8F6C-08AD7C7CE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               VRSTE RIZIKA </a:t>
            </a:r>
          </a:p>
        </p:txBody>
      </p:sp>
      <p:sp>
        <p:nvSpPr>
          <p:cNvPr id="133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6F5F8-5955-4943-9810-42368A53D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200" b="1">
                <a:latin typeface="Calibri" panose="020F0502020204030204" pitchFamily="34" charset="0"/>
                <a:cs typeface="Calibri" panose="020F0502020204030204" pitchFamily="34" charset="0"/>
              </a:rPr>
              <a:t>Rizični čimbenici u provedbi projekta-vrste rizika:</a:t>
            </a:r>
            <a:endParaRPr lang="hr-HR" altLang="sr-Latn-RS" sz="2200" b="1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altLang="sr-Latn-RS" sz="2200" u="sng">
                <a:latin typeface="Calibri" panose="020F0502020204030204" pitchFamily="34" charset="0"/>
                <a:cs typeface="Calibri" panose="020F0502020204030204" pitchFamily="34" charset="0"/>
              </a:rPr>
              <a:t>Rizik dovršetka</a:t>
            </a:r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-prema kojemu postoji opasnost da projekt neće biti dovršen u planiranom vremenu</a:t>
            </a:r>
          </a:p>
          <a:p>
            <a:r>
              <a:rPr lang="hr-HR" altLang="sr-Latn-RS" sz="2200" u="sng">
                <a:latin typeface="Calibri" panose="020F0502020204030204" pitchFamily="34" charset="0"/>
                <a:cs typeface="Calibri" panose="020F0502020204030204" pitchFamily="34" charset="0"/>
              </a:rPr>
              <a:t>Rizik troškova- </a:t>
            </a:r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prema kojemu postoji mogućnost da će troškovi projekta prerasti planirane </a:t>
            </a:r>
          </a:p>
          <a:p>
            <a:r>
              <a:rPr lang="hr-HR" altLang="sr-Latn-RS" sz="2200" u="sng">
                <a:latin typeface="Calibri" panose="020F0502020204030204" pitchFamily="34" charset="0"/>
                <a:cs typeface="Calibri" panose="020F0502020204030204" pitchFamily="34" charset="0"/>
              </a:rPr>
              <a:t>Rizik izvedbe- </a:t>
            </a:r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npr. nemogućnost ishodovanja dozvole </a:t>
            </a:r>
          </a:p>
          <a:p>
            <a:endParaRPr lang="en-HR" sz="2200"/>
          </a:p>
        </p:txBody>
      </p:sp>
      <p:pic>
        <p:nvPicPr>
          <p:cNvPr id="13314" name="Picture 2" descr="What is Project Design? 7 Steps with Expert Tips [2023] • Asana">
            <a:extLst>
              <a:ext uri="{FF2B5EF4-FFF2-40B4-BE49-F238E27FC236}">
                <a16:creationId xmlns:a16="http://schemas.microsoft.com/office/drawing/2014/main" id="{EB7A9B9C-AF0F-944B-ACF8-FD2056C29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r="22219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0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5121B-E32C-1042-9FD1-F8836BC5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          </a:t>
            </a:r>
            <a:r>
              <a:rPr lang="en-HR" sz="5400">
                <a:latin typeface="+mn-lt"/>
              </a:rPr>
              <a:t>UNUTARNJI RIZICI </a:t>
            </a:r>
          </a:p>
        </p:txBody>
      </p:sp>
      <p:sp>
        <p:nvSpPr>
          <p:cNvPr id="215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18B15-C419-2745-ABF6-3BDEE2299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altLang="sr-Latn-RS" sz="2200" u="sng">
                <a:latin typeface="Tahoma" panose="020B0604030504040204" pitchFamily="34" charset="0"/>
                <a:cs typeface="Tahoma" panose="020B0604030504040204" pitchFamily="34" charset="0"/>
              </a:rPr>
              <a:t>Ljudski potencijal</a:t>
            </a:r>
            <a:r>
              <a:rPr lang="hr-HR" altLang="sr-Latn-RS" sz="2200">
                <a:latin typeface="Tahoma" panose="020B0604030504040204" pitchFamily="34" charset="0"/>
                <a:cs typeface="Tahoma" panose="020B0604030504040204" pitchFamily="34" charset="0"/>
              </a:rPr>
              <a:t>-mogućnost da netko od članova projektnog tima neće ispuniti svoj zadatak(nedovoljno znanje, odlazak ključnih kadrova).</a:t>
            </a:r>
          </a:p>
          <a:p>
            <a:r>
              <a:rPr lang="hr-HR" altLang="sr-Latn-RS" sz="2200" u="sng">
                <a:latin typeface="Tahoma" panose="020B0604030504040204" pitchFamily="34" charset="0"/>
                <a:cs typeface="Tahoma" panose="020B0604030504040204" pitchFamily="34" charset="0"/>
              </a:rPr>
              <a:t>Marketinški rizik</a:t>
            </a:r>
            <a:r>
              <a:rPr lang="hr-HR" altLang="sr-Latn-RS" sz="2200">
                <a:latin typeface="Tahoma" panose="020B0604030504040204" pitchFamily="34" charset="0"/>
                <a:cs typeface="Tahoma" panose="020B0604030504040204" pitchFamily="34" charset="0"/>
              </a:rPr>
              <a:t>-jest rizik da projektni proizvod neće imati dobar plasman na tržištu.</a:t>
            </a:r>
          </a:p>
          <a:p>
            <a:r>
              <a:rPr lang="hr-HR" altLang="sr-Latn-RS" sz="2200" u="sng">
                <a:latin typeface="Tahoma" panose="020B0604030504040204" pitchFamily="34" charset="0"/>
                <a:cs typeface="Tahoma" panose="020B0604030504040204" pitchFamily="34" charset="0"/>
              </a:rPr>
              <a:t>Rizik kvalitete proizvoda</a:t>
            </a:r>
            <a:r>
              <a:rPr lang="hr-HR" altLang="sr-Latn-RS" sz="2200">
                <a:latin typeface="Tahoma" panose="020B0604030504040204" pitchFamily="34" charset="0"/>
                <a:cs typeface="Tahoma" panose="020B0604030504040204" pitchFamily="34" charset="0"/>
              </a:rPr>
              <a:t>-jest rizik da kvaliteta proizvoda neće zadovoljiti korisnika. </a:t>
            </a:r>
          </a:p>
          <a:p>
            <a:pPr marL="0" indent="0">
              <a:buNone/>
            </a:pPr>
            <a:endParaRPr lang="en-HR" sz="2200"/>
          </a:p>
        </p:txBody>
      </p:sp>
      <p:pic>
        <p:nvPicPr>
          <p:cNvPr id="21506" name="Picture 2" descr="What is a risk? It's not what you think it is RISK-ACADEMY Blog">
            <a:extLst>
              <a:ext uri="{FF2B5EF4-FFF2-40B4-BE49-F238E27FC236}">
                <a16:creationId xmlns:a16="http://schemas.microsoft.com/office/drawing/2014/main" id="{2891ED26-CA7E-0540-BB3F-22AFCB4C1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5" r="24449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4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42D39-AFF4-034C-9C3A-3A75D1DA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VANJSKI IZVORI RIZIKA </a:t>
            </a:r>
          </a:p>
        </p:txBody>
      </p:sp>
      <p:sp>
        <p:nvSpPr>
          <p:cNvPr id="2253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85161-5214-CE49-9E03-C6AE8AFF3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altLang="sr-Latn-RS" sz="2200" u="sng">
                <a:latin typeface="Tahoma" panose="020B0604030504040204" pitchFamily="34" charset="0"/>
                <a:cs typeface="Tahoma" panose="020B0604030504040204" pitchFamily="34" charset="0"/>
              </a:rPr>
              <a:t>Politički rizik- </a:t>
            </a:r>
            <a:r>
              <a:rPr lang="hr-HR" altLang="sr-Latn-RS" sz="2200">
                <a:latin typeface="Tahoma" panose="020B0604030504040204" pitchFamily="34" charset="0"/>
                <a:cs typeface="Tahoma" panose="020B0604030504040204" pitchFamily="34" charset="0"/>
              </a:rPr>
              <a:t>npr. povećanje poreza, carinske restrikcije;</a:t>
            </a:r>
          </a:p>
          <a:p>
            <a:r>
              <a:rPr lang="hr-HR" altLang="sr-Latn-RS" sz="2200" u="sng">
                <a:latin typeface="Tahoma" panose="020B0604030504040204" pitchFamily="34" charset="0"/>
                <a:cs typeface="Tahoma" panose="020B0604030504040204" pitchFamily="34" charset="0"/>
              </a:rPr>
              <a:t>Rizik tržišta radne snage</a:t>
            </a:r>
            <a:r>
              <a:rPr lang="hr-HR" altLang="sr-Latn-RS" sz="2200">
                <a:latin typeface="Tahoma" panose="020B0604030504040204" pitchFamily="34" charset="0"/>
                <a:cs typeface="Tahoma" panose="020B0604030504040204" pitchFamily="34" charset="0"/>
              </a:rPr>
              <a:t>-manjak radne snage određene kvalifikacijske strukture za određeni projekt; </a:t>
            </a:r>
          </a:p>
          <a:p>
            <a:r>
              <a:rPr lang="hr-HR" altLang="sr-Latn-RS" sz="2200" u="sng">
                <a:latin typeface="Tahoma" panose="020B0604030504040204" pitchFamily="34" charset="0"/>
                <a:cs typeface="Tahoma" panose="020B0604030504040204" pitchFamily="34" charset="0"/>
              </a:rPr>
              <a:t>Meteorološki rizik</a:t>
            </a:r>
            <a:r>
              <a:rPr lang="hr-HR" altLang="sr-Latn-RS" sz="2200">
                <a:latin typeface="Tahoma" panose="020B0604030504040204" pitchFamily="34" charset="0"/>
                <a:cs typeface="Tahoma" panose="020B0604030504040204" pitchFamily="34" charset="0"/>
              </a:rPr>
              <a:t>-utjecaj vremena može poremetiti projektni plan, utjecati na financijske troškove i samu isplativost. </a:t>
            </a:r>
          </a:p>
          <a:p>
            <a:pPr marL="0" indent="0">
              <a:buNone/>
            </a:pPr>
            <a:endParaRPr lang="en-HR" sz="2200"/>
          </a:p>
        </p:txBody>
      </p:sp>
      <p:pic>
        <p:nvPicPr>
          <p:cNvPr id="22530" name="Picture 2" descr="What Is IT Risk Management? | ITPro Today: IT News, How-Tos, Trends, Case  Studies, Career Tips, More">
            <a:extLst>
              <a:ext uri="{FF2B5EF4-FFF2-40B4-BE49-F238E27FC236}">
                <a16:creationId xmlns:a16="http://schemas.microsoft.com/office/drawing/2014/main" id="{1AD7B63E-017E-8147-92E5-236C126C4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r="35278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C4C375-7B5B-4E35-46D0-AD065BC3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7411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BD9E-6B67-8C4C-B310-66C747C4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   REZULTAT PROJEKTA </a:t>
            </a:r>
          </a:p>
        </p:txBody>
      </p:sp>
      <p:sp>
        <p:nvSpPr>
          <p:cNvPr id="1434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C15C-F2BF-6A45-9C0D-500970980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altLang="sr-Latn-RS" sz="2200">
                <a:latin typeface="Tahoma" panose="020B0604030504040204" pitchFamily="34" charset="0"/>
                <a:cs typeface="Tahoma" panose="020B0604030504040204" pitchFamily="34" charset="0"/>
              </a:rPr>
              <a:t>rezultat projekta je </a:t>
            </a:r>
            <a:r>
              <a:rPr lang="hr-HR" altLang="sr-Latn-RS" sz="2200" b="1">
                <a:latin typeface="Tahoma" panose="020B0604030504040204" pitchFamily="34" charset="0"/>
                <a:cs typeface="Tahoma" panose="020B0604030504040204" pitchFamily="34" charset="0"/>
              </a:rPr>
              <a:t>specifični, mjerljivi proizvod projekta koji je rezultat izvršenih planiranih aktivnosti</a:t>
            </a:r>
            <a:r>
              <a:rPr lang="hr-HR" altLang="sr-Latn-RS" sz="22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hr-HR" altLang="sr-Latn-RS" sz="2200" b="1">
                <a:latin typeface="Tahoma" panose="020B0604030504040204" pitchFamily="34" charset="0"/>
                <a:cs typeface="Tahoma" panose="020B0604030504040204" pitchFamily="34" charset="0"/>
              </a:rPr>
              <a:t>aktivnosti dovode do nekoliko rezultata</a:t>
            </a:r>
          </a:p>
          <a:p>
            <a:r>
              <a:rPr lang="hr-HR" altLang="sr-Latn-RS" sz="2200" b="1">
                <a:latin typeface="Tahoma" panose="020B0604030504040204" pitchFamily="34" charset="0"/>
                <a:cs typeface="Tahoma" panose="020B0604030504040204" pitchFamily="34" charset="0"/>
              </a:rPr>
              <a:t>realizirani rezultati vode do cilja projekta</a:t>
            </a:r>
          </a:p>
          <a:p>
            <a:endParaRPr lang="en-HR" sz="2200"/>
          </a:p>
        </p:txBody>
      </p:sp>
      <p:pic>
        <p:nvPicPr>
          <p:cNvPr id="14338" name="Picture 2" descr="Project Management Skills: These 6 Skills are Essential">
            <a:extLst>
              <a:ext uri="{FF2B5EF4-FFF2-40B4-BE49-F238E27FC236}">
                <a16:creationId xmlns:a16="http://schemas.microsoft.com/office/drawing/2014/main" id="{7304C283-BFDA-FF49-9794-830EFD570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r="21472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8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9" name="Rectangle 23558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1" name="Freeform: Shape 23560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07978" y="0"/>
            <a:ext cx="248402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7038" y="609597"/>
            <a:ext cx="8903433" cy="1330841"/>
          </a:xfrm>
        </p:spPr>
        <p:txBody>
          <a:bodyPr>
            <a:normAutofit/>
          </a:bodyPr>
          <a:lstStyle/>
          <a:p>
            <a:r>
              <a:rPr lang="hr-HR" dirty="0"/>
              <a:t>                         EU fondovi </a:t>
            </a:r>
            <a:endParaRPr lang="sl-SI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37038" y="2194100"/>
            <a:ext cx="5126303" cy="3908588"/>
          </a:xfrm>
        </p:spPr>
        <p:txBody>
          <a:bodyPr>
            <a:normAutofit/>
          </a:bodyPr>
          <a:lstStyle/>
          <a:p>
            <a:r>
              <a:rPr lang="hr-HR" sz="2000"/>
              <a:t>Financijski instrumenti koje je osmislila EU da bi postigla </a:t>
            </a:r>
            <a:r>
              <a:rPr lang="hr-HR" sz="2000" b="1" i="1"/>
              <a:t>ciljeve</a:t>
            </a:r>
            <a:r>
              <a:rPr lang="hr-HR" sz="2000"/>
              <a:t> u svojim </a:t>
            </a:r>
            <a:r>
              <a:rPr lang="hr-HR" sz="2000" b="1" i="1"/>
              <a:t>javnim politikama </a:t>
            </a:r>
          </a:p>
          <a:p>
            <a:r>
              <a:rPr lang="hr-HR" sz="2000"/>
              <a:t>Financijska perspektiva je razdoblje od sedam godina za koje EU donosi svoje </a:t>
            </a:r>
            <a:r>
              <a:rPr lang="hr-HR" sz="2000" b="1" i="1"/>
              <a:t>ključne javne politike </a:t>
            </a:r>
            <a:r>
              <a:rPr lang="hr-HR" sz="2000"/>
              <a:t>i odobrava proračunska sredstva za postizanje svojih ciljeva </a:t>
            </a:r>
          </a:p>
          <a:p>
            <a:r>
              <a:rPr lang="hr-HR" sz="2000"/>
              <a:t>EU fondovi su novac europskih građana koji se posebno smišljenim </a:t>
            </a:r>
            <a:r>
              <a:rPr lang="hr-HR" sz="2000" b="1" i="1"/>
              <a:t>procedurama</a:t>
            </a:r>
            <a:r>
              <a:rPr lang="hr-HR" sz="2000"/>
              <a:t> dodjeljuje različitim korisnicima za provedbu različitih projekata, a ti projekti trebaju pridonijeti postizanju </a:t>
            </a:r>
            <a:r>
              <a:rPr lang="hr-HR" sz="2000" b="1" i="1"/>
              <a:t>ključnih javnih politika EU. </a:t>
            </a:r>
            <a:endParaRPr lang="sl-SI" sz="2000" b="1" i="1"/>
          </a:p>
        </p:txBody>
      </p:sp>
      <p:sp>
        <p:nvSpPr>
          <p:cNvPr id="23563" name="Freeform: Shape 23562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0988" y="2022496"/>
            <a:ext cx="4664547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3554" name="Picture 2" descr="Activities Search">
            <a:extLst>
              <a:ext uri="{FF2B5EF4-FFF2-40B4-BE49-F238E27FC236}">
                <a16:creationId xmlns:a16="http://schemas.microsoft.com/office/drawing/2014/main" id="{B47A6315-079E-7349-911E-DF14EC6CC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55806" b="2"/>
          <a:stretch/>
        </p:blipFill>
        <p:spPr bwMode="auto">
          <a:xfrm>
            <a:off x="7016376" y="2183362"/>
            <a:ext cx="4357896" cy="373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Rectangle 6">
            <a:extLst>
              <a:ext uri="{FF2B5EF4-FFF2-40B4-BE49-F238E27FC236}">
                <a16:creationId xmlns:a16="http://schemas.microsoft.com/office/drawing/2014/main" id="{EFF9196C-3887-4B80-8671-3CA6705C1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8543" y="5840356"/>
            <a:ext cx="1029435" cy="452147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55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9F4A9-27F3-E740-9FBD-253B4C26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 dirty="0"/>
              <a:t>                 EVALUACIJA </a:t>
            </a:r>
          </a:p>
        </p:txBody>
      </p:sp>
      <p:sp>
        <p:nvSpPr>
          <p:cNvPr id="1536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77AA9-CF0E-3D4D-B1EB-C93973EA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altLang="sr-Latn-RS" sz="2200" b="1"/>
              <a:t>evaluacija je vrednovanje rezultata u odnosu na unaprijed postavljene ciljeve</a:t>
            </a:r>
            <a:r>
              <a:rPr lang="hr-HR" altLang="sr-Latn-RS" sz="2200"/>
              <a:t> </a:t>
            </a:r>
          </a:p>
          <a:p>
            <a:r>
              <a:rPr lang="hr-HR" altLang="sr-Latn-RS" sz="2200" b="1"/>
              <a:t>provodi se na kraju projekta</a:t>
            </a:r>
            <a:r>
              <a:rPr lang="hr-HR" altLang="sr-Latn-RS" sz="2200"/>
              <a:t> </a:t>
            </a:r>
          </a:p>
          <a:p>
            <a:r>
              <a:rPr lang="hr-HR" altLang="sr-Latn-RS" sz="2200" b="1"/>
              <a:t>tijekom projekta mogu se evaluirati pojedine aktivnosti</a:t>
            </a:r>
            <a:r>
              <a:rPr lang="hr-HR" altLang="sr-Latn-RS" sz="2200"/>
              <a:t> (radionice, tribine …)</a:t>
            </a:r>
          </a:p>
          <a:p>
            <a:r>
              <a:rPr lang="hr-HR" altLang="sr-Latn-RS" sz="2200"/>
              <a:t>kod dugoročnih projekata uputno je evaluaciju češće provoditi </a:t>
            </a:r>
          </a:p>
          <a:p>
            <a:r>
              <a:rPr lang="hr-HR" altLang="sr-Latn-RS" sz="2200" b="1"/>
              <a:t>uz pomoć evaluacije vidimo da li smo ostvarili ciljeve projekta i da li se projekt odvijao na planirani način </a:t>
            </a:r>
          </a:p>
          <a:p>
            <a:pPr>
              <a:buNone/>
            </a:pPr>
            <a:r>
              <a:rPr lang="hr-HR" altLang="sr-Latn-RS" sz="2200"/>
              <a:t>	(u slučaju odstupanja od planiranog, bitno je u izvještaju navesti zbog čega se to dogodilo)</a:t>
            </a:r>
            <a:endParaRPr lang="en-HR" sz="2200"/>
          </a:p>
        </p:txBody>
      </p:sp>
      <p:pic>
        <p:nvPicPr>
          <p:cNvPr id="15362" name="Picture 2" descr="Business Fundamentals: What is a Project Management Process? | Nave">
            <a:extLst>
              <a:ext uri="{FF2B5EF4-FFF2-40B4-BE49-F238E27FC236}">
                <a16:creationId xmlns:a16="http://schemas.microsoft.com/office/drawing/2014/main" id="{6CDC0EBC-A953-3840-81D8-889443182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r="3613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73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F90A0-11E1-7249-8BC7-B296AAA7F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    ODRŽIVOST PROJEKTA </a:t>
            </a:r>
          </a:p>
        </p:txBody>
      </p:sp>
      <p:sp>
        <p:nvSpPr>
          <p:cNvPr id="174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3B3F6-2AC4-0843-B19A-A576FD0FA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altLang="sr-Latn-RS" sz="2200"/>
              <a:t>U kontekstu projekata koji se financiraju bespovratnim sredstvima EU, održivost projekta (eng. sustainability) označava nastavak djelovanja rezultata i ciljeva projekta nakon formalnog završetka, odnosno nakon završetka financiranja ugovornog tijela.</a:t>
            </a:r>
            <a:br>
              <a:rPr lang="hr-HR" altLang="sr-Latn-RS" sz="2200"/>
            </a:br>
            <a:endParaRPr lang="hr-HR" altLang="sr-Latn-RS" sz="2200" b="1"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HR" sz="2200"/>
          </a:p>
        </p:txBody>
      </p:sp>
      <p:pic>
        <p:nvPicPr>
          <p:cNvPr id="17410" name="Picture 2" descr="Environmental sustainability and agri-environmental indicators –  international comparisons - DAFF">
            <a:extLst>
              <a:ext uri="{FF2B5EF4-FFF2-40B4-BE49-F238E27FC236}">
                <a16:creationId xmlns:a16="http://schemas.microsoft.com/office/drawing/2014/main" id="{544409A8-1C4E-D342-9089-332446E60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r="15427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BA5718D-9046-037A-BFC0-EAC5C9AA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B6A6-F22D-4173-880B-84EFD7462631}" type="datetime4">
              <a:rPr lang="hr-HR" smtClean="0"/>
              <a:t>3. listopada 2024.</a:t>
            </a:fld>
            <a:endParaRPr lang="sl-SI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18D755-964B-082D-6BB3-8DC15A9D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39BD92-D81E-0D5A-E2CA-0DDD015B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940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55509-2CFE-C643-A8DC-69CDC84F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     ASPEKTI ODRŽIVOSTI </a:t>
            </a:r>
          </a:p>
        </p:txBody>
      </p:sp>
      <p:sp>
        <p:nvSpPr>
          <p:cNvPr id="1639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9F07E-6097-E548-95DA-27405F1ED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sz="2200" u="sng"/>
              <a:t>Financijska održivost </a:t>
            </a:r>
            <a:r>
              <a:rPr lang="hr-HR" sz="2200"/>
              <a:t>odgovara na pitanje hoće li prijavitelj osigurati sredstva za replikaciju projektnih rezultata, a katkad i aktivnosti nakon završetka projekta. Primjerice, ako se u sklopu projekta razvija i uvodi program za obrazovanje odraslih o pitanju i provedbi projekata EU, ustanova mora objasniti kako će osigurati sredstva za daljnju provedbu programa i nakon završetka financiranja. Financijska održivost može se osigurati daljnjom prijavom projekata na fondove EU, komercijalizacijom dijela aktivnosti ili prikupljanjem sredstava iz lokalnog/državnog proračuna.</a:t>
            </a:r>
            <a:endParaRPr lang="hr-HR" altLang="sr-Latn-RS" sz="22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HR" sz="2200"/>
          </a:p>
        </p:txBody>
      </p:sp>
      <p:pic>
        <p:nvPicPr>
          <p:cNvPr id="16386" name="Picture 2" descr="What Is Sustainability? And Why Does It Matter?">
            <a:extLst>
              <a:ext uri="{FF2B5EF4-FFF2-40B4-BE49-F238E27FC236}">
                <a16:creationId xmlns:a16="http://schemas.microsoft.com/office/drawing/2014/main" id="{7DC63FCC-6FAA-E242-A0F6-FEC8B90E4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r="1879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34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35175-5A77-624A-85B5-6F0E4D7A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      ASPEKTI ODRŽIVOSTI</a:t>
            </a:r>
          </a:p>
        </p:txBody>
      </p:sp>
      <p:sp>
        <p:nvSpPr>
          <p:cNvPr id="1844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35D7-8A93-5948-9188-CA19152D5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sz="2200" u="sng"/>
              <a:t>Politička održivost </a:t>
            </a:r>
            <a:r>
              <a:rPr lang="hr-HR" sz="2200"/>
              <a:t>objašnjava kako će prijavitelj osigurati političku potporu provedbi projekta ili ispunjenju njegovih ciljeva kada je to relevantno za postizanje projektnih rezultata i njihovo održanje. Ako je potrebno, treba navesti kako će provedba projekta utjecati na pojedinu javnu politiku i obrnuto. Možemo reći da je politička održivost postignuta kad nadležno tijelo državne uprave administrativno i politički odobri provedbu programa obrazovanja ili kada županija u kojoj se provodi projekt pošalje zaposlenike na edukaciju nakon završetka projekta.</a:t>
            </a:r>
            <a:endParaRPr lang="hr-HR" altLang="sr-Latn-RS" sz="22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HR" sz="2200"/>
          </a:p>
        </p:txBody>
      </p:sp>
      <p:pic>
        <p:nvPicPr>
          <p:cNvPr id="18434" name="Picture 2" descr="ESG: Sustainability - Gaining Momentum | Pensions &amp; Investments">
            <a:extLst>
              <a:ext uri="{FF2B5EF4-FFF2-40B4-BE49-F238E27FC236}">
                <a16:creationId xmlns:a16="http://schemas.microsoft.com/office/drawing/2014/main" id="{F1EF0B5F-E7E2-F348-97BB-BBFFC5299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r="6498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27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F178C-F73E-934F-B8F9-4E189EE3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         ASPEKTI ODRŽIVOSTI</a:t>
            </a:r>
          </a:p>
        </p:txBody>
      </p:sp>
      <p:sp>
        <p:nvSpPr>
          <p:cNvPr id="1946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9B7D7-4E71-A045-9AFD-F2A9FF02A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altLang="sr-Latn-RS" sz="2200" u="sng"/>
              <a:t>Okolišna održivost </a:t>
            </a:r>
            <a:r>
              <a:rPr lang="hr-HR" altLang="sr-Latn-RS" sz="2200"/>
              <a:t>odgovara na pitanje utjecaja projekta na okoliš i održivo upravljanje, pri čemu bi bilo relevantno navesti da će svi edukativni materijali umjesto u pisanoj formi biti dostavljeni u elektroničkoj kako bi se uštedjelo na papiru.</a:t>
            </a:r>
          </a:p>
          <a:p>
            <a:endParaRPr lang="en-HR" sz="2200"/>
          </a:p>
        </p:txBody>
      </p:sp>
      <p:pic>
        <p:nvPicPr>
          <p:cNvPr id="19458" name="Picture 2" descr="What Is A Sustainability Statement? - UK Building Compliance">
            <a:extLst>
              <a:ext uri="{FF2B5EF4-FFF2-40B4-BE49-F238E27FC236}">
                <a16:creationId xmlns:a16="http://schemas.microsoft.com/office/drawing/2014/main" id="{21E02BF0-A089-BE4D-A1EC-0D80C7E36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r="8936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F731A04-FAB8-0262-60FF-2904A855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A3B5-668C-4A7E-B605-58BBA1C20AA0}" type="datetime4">
              <a:rPr lang="hr-HR" smtClean="0"/>
              <a:t>3. listopada 2024.</a:t>
            </a:fld>
            <a:endParaRPr lang="sl-SI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FE9F-9592-8CE7-6301-BD50EE7C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7188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A489C-6664-1D42-AF7C-88899C33E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HR" sz="5400"/>
              <a:t>               ASPEKTI ODRŽIVOSTI</a:t>
            </a:r>
          </a:p>
        </p:txBody>
      </p:sp>
      <p:sp>
        <p:nvSpPr>
          <p:cNvPr id="2048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79F8-B217-6145-8BCF-2496FE791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altLang="sr-Latn-RS" sz="2200" u="sng"/>
              <a:t>Administrativna održivost </a:t>
            </a:r>
            <a:r>
              <a:rPr lang="hr-HR" altLang="sr-Latn-RS" sz="2200"/>
              <a:t>označava održavanje administrativnih kapaciteta prijavitelja nakon provedbe projekta kako bi se omogućila održivost njegovih rezultata. Stoga je potrebno naglasiti da će svi novozaposleni djelatnici ostati u timu i da će nastaviti provoditi edukativni program nakon završetka projekta ili objasniti kako će organizacija održati administrativne kapacitete nakon provedbe.</a:t>
            </a:r>
            <a:br>
              <a:rPr lang="hr-HR" altLang="sr-Latn-RS" sz="2200"/>
            </a:br>
            <a:endParaRPr lang="hr-HR" altLang="sr-Latn-RS" sz="2200"/>
          </a:p>
          <a:p>
            <a:endParaRPr lang="en-HR" sz="2200"/>
          </a:p>
        </p:txBody>
      </p:sp>
      <p:pic>
        <p:nvPicPr>
          <p:cNvPr id="20482" name="Picture 2" descr="ESG expertise in high demand as companies focus on sustainability - The  Economic Times">
            <a:extLst>
              <a:ext uri="{FF2B5EF4-FFF2-40B4-BE49-F238E27FC236}">
                <a16:creationId xmlns:a16="http://schemas.microsoft.com/office/drawing/2014/main" id="{F444D889-AB8C-1C44-875B-35CE96E43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r="1528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A8CAFF-EB6E-9FB0-E2D5-502AFC81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C601-E252-4731-9B0D-46E0EFC43DB4}" type="datetime4">
              <a:rPr lang="hr-HR" smtClean="0"/>
              <a:t>3. listopada 2024.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18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DC99-43A5-7841-9123-E791D3429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        </a:t>
            </a:r>
            <a:br>
              <a:rPr lang="en-HR" dirty="0"/>
            </a:br>
            <a:r>
              <a:rPr lang="en-HR" dirty="0"/>
              <a:t>     Korisni linkovi za pretraživanje natječaja: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FE192-D344-5244-AF48-78356E9FB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>
                <a:hlinkClick r:id="rId2"/>
              </a:rPr>
              <a:t>https://strukturnifondovi.hr/</a:t>
            </a: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>
                <a:hlinkClick r:id="rId3"/>
              </a:rPr>
              <a:t>https://udruge.gov.hr/vijesti/8</a:t>
            </a: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>
                <a:hlinkClick r:id="rId4"/>
              </a:rPr>
              <a:t>https://ec.europa.eu/info/funding-tenders/opportunities/portal/</a:t>
            </a: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>
                <a:hlinkClick r:id="rId5"/>
              </a:rPr>
              <a:t>https://zaklada-slagalica.hr/natjecaji</a:t>
            </a:r>
            <a:r>
              <a:rPr lang="en-US">
                <a:hlinkClick r:id="rId5"/>
              </a:rPr>
              <a:t>/impact4values/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889A6DB-26FC-13FF-CA70-6E5B6CC8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B5DE-79E5-40A7-8A73-2DA012CBDF04}" type="datetime4">
              <a:rPr lang="hr-HR" smtClean="0"/>
              <a:t>3. listopada 2024.</a:t>
            </a:fld>
            <a:endParaRPr lang="sl-SI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BC5877E-B17B-9271-EE10-08B5A0B1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5800" y="6358199"/>
            <a:ext cx="41148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B517C6-780C-12D0-A7EB-DF08BC6C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9086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3E3272F-1E6B-96BE-3B44-EEA59BBB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D9F11-8B16-694C-A538-DBB9A70919C0}"/>
              </a:ext>
            </a:extLst>
          </p:cNvPr>
          <p:cNvSpPr txBox="1"/>
          <p:nvPr/>
        </p:nvSpPr>
        <p:spPr>
          <a:xfrm>
            <a:off x="2743200" y="3247850"/>
            <a:ext cx="6404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R" sz="2800" dirty="0"/>
              <a:t>                       HVALA NA PAŽNJI!</a:t>
            </a:r>
          </a:p>
        </p:txBody>
      </p:sp>
      <p:pic>
        <p:nvPicPr>
          <p:cNvPr id="9" name="Picture 8" descr="A red and white logo&#10;&#10;Description automatically generated">
            <a:extLst>
              <a:ext uri="{FF2B5EF4-FFF2-40B4-BE49-F238E27FC236}">
                <a16:creationId xmlns:a16="http://schemas.microsoft.com/office/drawing/2014/main" id="{7BEA56B5-3401-6048-B14D-8A63C90D55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2926" y="-615950"/>
            <a:ext cx="3871912" cy="3871912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80AB7A26-EC38-6441-89CB-7E162852A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32" y="5785608"/>
            <a:ext cx="4168735" cy="1072392"/>
          </a:xfrm>
          <a:prstGeom prst="rect">
            <a:avLst/>
          </a:prstGeom>
        </p:spPr>
      </p:pic>
      <p:pic>
        <p:nvPicPr>
          <p:cNvPr id="12" name="Picture 11" descr="A red and white checkered coat of arms&#10;&#10;Description automatically generated">
            <a:extLst>
              <a:ext uri="{FF2B5EF4-FFF2-40B4-BE49-F238E27FC236}">
                <a16:creationId xmlns:a16="http://schemas.microsoft.com/office/drawing/2014/main" id="{B091DB86-5C05-7045-8E64-7FFE39E53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367" y="5088446"/>
            <a:ext cx="2503016" cy="1769554"/>
          </a:xfrm>
          <a:prstGeom prst="rect">
            <a:avLst/>
          </a:prstGeom>
        </p:spPr>
      </p:pic>
      <p:pic>
        <p:nvPicPr>
          <p:cNvPr id="14" name="Picture 13" descr="A red and white tag with a question mark on it&#10;&#10;Description automatically generated">
            <a:extLst>
              <a:ext uri="{FF2B5EF4-FFF2-40B4-BE49-F238E27FC236}">
                <a16:creationId xmlns:a16="http://schemas.microsoft.com/office/drawing/2014/main" id="{359D646F-E774-3647-8E2A-B2DAD2115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323" y="766475"/>
            <a:ext cx="1926161" cy="11607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E53366-2487-7549-AAD1-40B4CED7AD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82528" b="-27261"/>
          <a:stretch/>
        </p:blipFill>
        <p:spPr>
          <a:xfrm>
            <a:off x="9395883" y="766475"/>
            <a:ext cx="2381398" cy="1014595"/>
          </a:xfrm>
          <a:prstGeom prst="rect">
            <a:avLst/>
          </a:prstGeom>
        </p:spPr>
      </p:pic>
      <p:sp>
        <p:nvSpPr>
          <p:cNvPr id="16" name="Subtitle 4">
            <a:extLst>
              <a:ext uri="{FF2B5EF4-FFF2-40B4-BE49-F238E27FC236}">
                <a16:creationId xmlns:a16="http://schemas.microsoft.com/office/drawing/2014/main" id="{858490D3-4969-0147-927E-8310A2D0558D}"/>
              </a:ext>
            </a:extLst>
          </p:cNvPr>
          <p:cNvSpPr txBox="1">
            <a:spLocks/>
          </p:cNvSpPr>
          <p:nvPr/>
        </p:nvSpPr>
        <p:spPr>
          <a:xfrm>
            <a:off x="2574388" y="3727009"/>
            <a:ext cx="7850088" cy="912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Sadržaj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prezentacije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isključiva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odgovornost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Centra za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edukaciju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informiranje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potrošača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izvršne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obrazovanje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kulturu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(EACEA). Ni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EACEA ne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800" dirty="0" err="1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800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H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36AB73-546D-5D42-A5C5-27264E3A0E8A}"/>
              </a:ext>
            </a:extLst>
          </p:cNvPr>
          <p:cNvSpPr txBox="1"/>
          <p:nvPr/>
        </p:nvSpPr>
        <p:spPr>
          <a:xfrm>
            <a:off x="8311793" y="5637784"/>
            <a:ext cx="3880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Impact4Values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sufinancira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Ured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udruge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Vlade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Republike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Hrvatske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0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3" name="Rectangle 24582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5" name="Freeform: Shape 24584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59988" y="0"/>
            <a:ext cx="263201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7038" y="609597"/>
            <a:ext cx="9770022" cy="1330841"/>
          </a:xfrm>
        </p:spPr>
        <p:txBody>
          <a:bodyPr>
            <a:normAutofit/>
          </a:bodyPr>
          <a:lstStyle/>
          <a:p>
            <a:r>
              <a:rPr lang="hr-HR" dirty="0"/>
              <a:t>             SUSTAVI UPRAVLJANJA </a:t>
            </a:r>
            <a:endParaRPr lang="sl-SI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37038" y="2194100"/>
            <a:ext cx="5950970" cy="3908588"/>
          </a:xfrm>
        </p:spPr>
        <p:txBody>
          <a:bodyPr>
            <a:normAutofit/>
          </a:bodyPr>
          <a:lstStyle/>
          <a:p>
            <a:r>
              <a:rPr lang="hr-HR" sz="2000"/>
              <a:t>Razlikujemo centralizirane i decentralizirane programe </a:t>
            </a:r>
          </a:p>
          <a:p>
            <a:r>
              <a:rPr lang="hr-HR" sz="2000" b="1" i="1"/>
              <a:t>Centralizirani sustav upravljanja </a:t>
            </a:r>
            <a:r>
              <a:rPr lang="hr-HR" sz="2000"/>
              <a:t>–onaj kojim se upravlja u Bruxellesu kao centru EU i za njih vrijede pitanja važna za cijelu EU </a:t>
            </a:r>
          </a:p>
          <a:p>
            <a:pPr marL="0" indent="0">
              <a:buNone/>
            </a:pPr>
            <a:endParaRPr lang="hr-HR" sz="2000"/>
          </a:p>
          <a:p>
            <a:r>
              <a:rPr lang="hr-HR" sz="2000" b="1" i="1"/>
              <a:t>Decentralizirani sustav upravljanja</a:t>
            </a:r>
            <a:r>
              <a:rPr lang="hr-HR" sz="2000"/>
              <a:t>-oni</a:t>
            </a:r>
            <a:r>
              <a:rPr lang="hr-HR" sz="2000" b="1" i="1"/>
              <a:t> </a:t>
            </a:r>
            <a:r>
              <a:rPr lang="hr-HR" sz="2000"/>
              <a:t>kojima upravljaju pojedine države članice, a za njih vrijede pitanja koja su važna za njihov razvoj i usklađivanje s europskim standardima</a:t>
            </a:r>
            <a:endParaRPr lang="sl-SI" sz="2000"/>
          </a:p>
        </p:txBody>
      </p:sp>
      <p:sp>
        <p:nvSpPr>
          <p:cNvPr id="24587" name="Freeform: Shape 24586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0496" y="2022496"/>
            <a:ext cx="3795039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4578" name="Picture 2" descr="Repayable support: no silver bullet but a means to tackle EU funds graft –  EURACTIV.com">
            <a:extLst>
              <a:ext uri="{FF2B5EF4-FFF2-40B4-BE49-F238E27FC236}">
                <a16:creationId xmlns:a16="http://schemas.microsoft.com/office/drawing/2014/main" id="{8E2737CC-C5EE-804F-A8B0-086034CA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1362" y="3074618"/>
            <a:ext cx="3482910" cy="195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Rectangle 6">
            <a:extLst>
              <a:ext uri="{FF2B5EF4-FFF2-40B4-BE49-F238E27FC236}">
                <a16:creationId xmlns:a16="http://schemas.microsoft.com/office/drawing/2014/main" id="{2775D660-3127-4688-9782-F7C4639B1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2788" y="5952857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1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400"/>
              <a:t>       Programi Unije 2021.-2027.</a:t>
            </a:r>
            <a:endParaRPr lang="sl-SI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sz="2200"/>
              <a:t>HORIZON EUROPE </a:t>
            </a:r>
          </a:p>
          <a:p>
            <a:r>
              <a:rPr lang="hr-HR" sz="2200"/>
              <a:t>ERASUMUS +</a:t>
            </a:r>
          </a:p>
          <a:p>
            <a:r>
              <a:rPr lang="hr-HR" sz="2200"/>
              <a:t>COSME-Program za konkurentnost malih i srednjih poduzeća</a:t>
            </a:r>
          </a:p>
          <a:p>
            <a:r>
              <a:rPr lang="hr-HR" sz="2200"/>
              <a:t>Program LIFE 2021. – 2027.</a:t>
            </a:r>
          </a:p>
          <a:p>
            <a:r>
              <a:rPr lang="hr-HR" sz="2200"/>
              <a:t>CONSUMER</a:t>
            </a:r>
          </a:p>
          <a:p>
            <a:r>
              <a:rPr lang="hr-HR" sz="2200"/>
              <a:t>JUSTICE</a:t>
            </a:r>
          </a:p>
          <a:p>
            <a:r>
              <a:rPr lang="en-US" sz="2200"/>
              <a:t>Citizens, Equality, Rights and Values (CERV)</a:t>
            </a:r>
            <a:endParaRPr lang="hr-HR" sz="2200"/>
          </a:p>
          <a:p>
            <a:r>
              <a:rPr lang="hr-HR" sz="2200"/>
              <a:t>Europske snage solidarnosti</a:t>
            </a:r>
          </a:p>
        </p:txBody>
      </p:sp>
      <p:pic>
        <p:nvPicPr>
          <p:cNvPr id="4" name="Picture 2" descr="UCITS | EFAMA">
            <a:extLst>
              <a:ext uri="{FF2B5EF4-FFF2-40B4-BE49-F238E27FC236}">
                <a16:creationId xmlns:a16="http://schemas.microsoft.com/office/drawing/2014/main" id="{DFE63F8E-02B9-3442-B0ED-64A87FDA7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r="30336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9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Programi Unije 2021.-2027.</a:t>
            </a:r>
            <a:endParaRPr lang="sl-SI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IPA III </a:t>
            </a:r>
          </a:p>
          <a:p>
            <a:r>
              <a:rPr lang="hr-HR" sz="2400" dirty="0"/>
              <a:t>ZAPOŠLJAVANJE I SOCIJALNE INOVACIJE</a:t>
            </a:r>
          </a:p>
          <a:p>
            <a:r>
              <a:rPr lang="hr-HR" sz="2400" dirty="0"/>
              <a:t>KREATIVNA EUROPA</a:t>
            </a:r>
          </a:p>
          <a:p>
            <a:r>
              <a:rPr lang="hr-HR" sz="2400" dirty="0"/>
              <a:t>PRAVA I DRŽAVLJANSTVO</a:t>
            </a:r>
          </a:p>
          <a:p>
            <a:r>
              <a:rPr lang="hr-HR" sz="2400" dirty="0"/>
              <a:t>Digitalna Europa 2021. – 2027.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65" y="3229597"/>
            <a:ext cx="4419157" cy="29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3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000"/>
              <a:t> Pozivi za dodjelu bespovratnih sredstava </a:t>
            </a:r>
            <a:endParaRPr lang="sl-SI" sz="5000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sz="2200"/>
              <a:t>Najpoznatiji među korisnicima jer se novac daje </a:t>
            </a:r>
            <a:r>
              <a:rPr lang="hr-HR" sz="2200" b="1" i="1"/>
              <a:t>bespovratno</a:t>
            </a:r>
            <a:r>
              <a:rPr lang="hr-HR" sz="2200"/>
              <a:t> , nije ga potrebno vraćati;</a:t>
            </a:r>
          </a:p>
          <a:p>
            <a:pPr marL="0" indent="0">
              <a:buNone/>
            </a:pPr>
            <a:endParaRPr lang="hr-HR" sz="2200"/>
          </a:p>
          <a:p>
            <a:r>
              <a:rPr lang="hr-HR" sz="2200" b="1" i="1"/>
              <a:t>Sadržaj javnog poziva </a:t>
            </a:r>
            <a:r>
              <a:rPr lang="hr-HR" sz="2200"/>
              <a:t>sadrži referentni broj poziva, upute za prijavitelje, obrazac A, obrazac B, obrazac proračuna , obrazac ugovora, druge dokumente.</a:t>
            </a:r>
            <a:endParaRPr lang="sl-SI" sz="2200"/>
          </a:p>
        </p:txBody>
      </p:sp>
      <p:pic>
        <p:nvPicPr>
          <p:cNvPr id="1026" name="Picture 2" descr="Will European Union countries be able to absorb and spend well the bloc's  recovery funding?">
            <a:extLst>
              <a:ext uri="{FF2B5EF4-FFF2-40B4-BE49-F238E27FC236}">
                <a16:creationId xmlns:a16="http://schemas.microsoft.com/office/drawing/2014/main" id="{842611D0-F12E-EE46-AC9C-0FB106617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9" r="11646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DD78C2-9161-9D0C-D901-159FB443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3FDE-85E0-42CA-B149-8B6A7B39F428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181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400"/>
              <a:t>                Postupak prijave </a:t>
            </a:r>
            <a:endParaRPr lang="sl-SI" sz="5400"/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sz="2200"/>
              <a:t>Ovlašteno tijelo objavljuje </a:t>
            </a:r>
            <a:r>
              <a:rPr lang="hr-HR" sz="2200" b="1" i="1"/>
              <a:t>javni poziv </a:t>
            </a:r>
            <a:r>
              <a:rPr lang="hr-HR" sz="2200"/>
              <a:t>( na referentnim web stranicama);</a:t>
            </a:r>
          </a:p>
          <a:p>
            <a:r>
              <a:rPr lang="hr-HR" sz="2200"/>
              <a:t>Prijavitelj priprema </a:t>
            </a:r>
            <a:r>
              <a:rPr lang="hr-HR" sz="2200" b="1" i="1"/>
              <a:t>natječajnu dokumentaciju </a:t>
            </a:r>
            <a:r>
              <a:rPr lang="hr-HR" sz="2200"/>
              <a:t>i dostavlja ju ovlaštenom tijelu;</a:t>
            </a:r>
          </a:p>
          <a:p>
            <a:r>
              <a:rPr lang="hr-HR" sz="2200"/>
              <a:t>Prva faza je </a:t>
            </a:r>
            <a:r>
              <a:rPr lang="hr-HR" sz="2200" b="1" i="1"/>
              <a:t>administrativna provjera </a:t>
            </a:r>
            <a:r>
              <a:rPr lang="hr-HR" sz="2200"/>
              <a:t>( je li prijavitelj dostavio svu traženu dokumentaciju),</a:t>
            </a:r>
          </a:p>
          <a:p>
            <a:r>
              <a:rPr lang="hr-HR" sz="2200"/>
              <a:t>Druga faza je faza </a:t>
            </a:r>
            <a:r>
              <a:rPr lang="hr-HR" sz="2200" b="1" i="1"/>
              <a:t>prihvatljivosti prijavitelja</a:t>
            </a:r>
            <a:r>
              <a:rPr lang="hr-HR" sz="2200"/>
              <a:t>, projekta i aktivnosti u kojoj se utvrđuje udovoljava li prijavitelj uvjete navedene u natječaju;</a:t>
            </a:r>
          </a:p>
          <a:p>
            <a:r>
              <a:rPr lang="hr-HR" sz="2200"/>
              <a:t>Treća faza je faza </a:t>
            </a:r>
            <a:r>
              <a:rPr lang="hr-HR" sz="2200" b="1" i="1"/>
              <a:t>vrednovanja sadržaja </a:t>
            </a:r>
            <a:r>
              <a:rPr lang="hr-HR" sz="2200"/>
              <a:t>;</a:t>
            </a:r>
          </a:p>
          <a:p>
            <a:endParaRPr lang="sl-SI" sz="2200"/>
          </a:p>
        </p:txBody>
      </p:sp>
      <p:pic>
        <p:nvPicPr>
          <p:cNvPr id="2050" name="Picture 2" descr="The Hungarian government is yet to comply with conditions to access EU funds">
            <a:extLst>
              <a:ext uri="{FF2B5EF4-FFF2-40B4-BE49-F238E27FC236}">
                <a16:creationId xmlns:a16="http://schemas.microsoft.com/office/drawing/2014/main" id="{4A2B37C1-B69E-954D-9BD4-3F44088EA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r="2564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3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400"/>
              <a:t>                   Postupak prijave </a:t>
            </a:r>
            <a:endParaRPr lang="sl-SI" sz="5400"/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sz="2200"/>
              <a:t>Provjera prihvatljivosti troškova i tzv. </a:t>
            </a:r>
            <a:r>
              <a:rPr lang="hr-HR" sz="2200" b="1" i="1"/>
              <a:t>čišćenje proračuna </a:t>
            </a:r>
            <a:r>
              <a:rPr lang="hr-HR" sz="2200"/>
              <a:t>u kojoj se utvrđuje trošak projekta koji ulazi u ugovor o dodjeli sredstava;</a:t>
            </a:r>
          </a:p>
          <a:p>
            <a:pPr marL="0" indent="0">
              <a:buNone/>
            </a:pPr>
            <a:endParaRPr lang="hr-HR" sz="2200"/>
          </a:p>
          <a:p>
            <a:r>
              <a:rPr lang="hr-HR" sz="2200"/>
              <a:t>Donosi se </a:t>
            </a:r>
            <a:r>
              <a:rPr lang="hr-HR" sz="2200" b="1" i="1"/>
              <a:t>odluka o financiranju</a:t>
            </a:r>
            <a:r>
              <a:rPr lang="hr-HR" sz="2200"/>
              <a:t>;</a:t>
            </a:r>
          </a:p>
          <a:p>
            <a:pPr marL="0" indent="0">
              <a:buNone/>
            </a:pPr>
            <a:endParaRPr lang="hr-HR" sz="2200"/>
          </a:p>
          <a:p>
            <a:r>
              <a:rPr lang="hr-HR" sz="2200"/>
              <a:t>Stranke potpisuju ugovor i počinje </a:t>
            </a:r>
            <a:r>
              <a:rPr lang="hr-HR" sz="2200" b="1" i="1"/>
              <a:t>provedba projekta</a:t>
            </a:r>
            <a:r>
              <a:rPr lang="hr-HR" sz="2200"/>
              <a:t>.</a:t>
            </a:r>
            <a:endParaRPr lang="sl-SI" sz="2200"/>
          </a:p>
        </p:txBody>
      </p:sp>
      <p:pic>
        <p:nvPicPr>
          <p:cNvPr id="3074" name="Picture 2" descr="EU Funding Watch | EVPA">
            <a:extLst>
              <a:ext uri="{FF2B5EF4-FFF2-40B4-BE49-F238E27FC236}">
                <a16:creationId xmlns:a16="http://schemas.microsoft.com/office/drawing/2014/main" id="{5402D755-587B-1040-9631-FD841DE9D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r="13511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2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1F2B2-A261-644B-894F-E94602E14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altLang="sr-Latn-RS" sz="3000" dirty="0">
                <a:latin typeface="+mn-lt"/>
                <a:cs typeface="Tahoma" panose="020B0604030504040204" pitchFamily="34" charset="0"/>
              </a:rPr>
              <a:t>        </a:t>
            </a:r>
            <a:br>
              <a:rPr lang="hr-HR" altLang="sr-Latn-RS" sz="3000" dirty="0">
                <a:latin typeface="+mn-lt"/>
                <a:cs typeface="Tahoma" panose="020B0604030504040204" pitchFamily="34" charset="0"/>
              </a:rPr>
            </a:br>
            <a:r>
              <a:rPr lang="hr-HR" altLang="sr-Latn-RS" sz="3000" dirty="0">
                <a:latin typeface="+mn-lt"/>
                <a:cs typeface="Tahoma" panose="020B0604030504040204" pitchFamily="34" charset="0"/>
              </a:rPr>
              <a:t>                  OPIS PROBLEMA I POTREBA </a:t>
            </a:r>
            <a:br>
              <a:rPr lang="hr-HR" altLang="sr-Latn-RS" sz="30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HR" sz="3000" dirty="0"/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84D17-17BD-1E40-9203-F01411B6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Potrebno je odgovoriti na dva ključna pitanja: </a:t>
            </a:r>
          </a:p>
          <a:p>
            <a:pPr eaLnBrk="1" hangingPunct="1"/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 Šta je to što se dešava u vašem okruženju?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r-HR" altLang="sr-Latn-RS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hr-HR" altLang="sr-Latn-RS" sz="2200">
                <a:latin typeface="Calibri" panose="020F0502020204030204" pitchFamily="34" charset="0"/>
                <a:cs typeface="Calibri" panose="020F0502020204030204" pitchFamily="34" charset="0"/>
              </a:rPr>
              <a:t> Tko je identificirao (utvrdio) problem (potrebu) i kako je to učinio ? </a:t>
            </a:r>
          </a:p>
          <a:p>
            <a:endParaRPr lang="en-HR" sz="2200"/>
          </a:p>
        </p:txBody>
      </p:sp>
      <p:pic>
        <p:nvPicPr>
          <p:cNvPr id="4098" name="Picture 2" descr="UCITS | EFAMA">
            <a:extLst>
              <a:ext uri="{FF2B5EF4-FFF2-40B4-BE49-F238E27FC236}">
                <a16:creationId xmlns:a16="http://schemas.microsoft.com/office/drawing/2014/main" id="{A9E48B26-E0CE-B047-8771-431E0E4C7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r="30336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8502C02-CD68-9463-89A6-F4F1F540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6485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1361</Words>
  <Application>Microsoft Office PowerPoint</Application>
  <PresentationFormat>Široki zaslon</PresentationFormat>
  <Paragraphs>128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Tahoma</vt:lpstr>
      <vt:lpstr>Wingdings</vt:lpstr>
      <vt:lpstr>Wingdings 2</vt:lpstr>
      <vt:lpstr>Tema sustava Office</vt:lpstr>
      <vt:lpstr> EU fondovi  i  njihova struktura</vt:lpstr>
      <vt:lpstr>                         EU fondovi </vt:lpstr>
      <vt:lpstr>             SUSTAVI UPRAVLJANJA </vt:lpstr>
      <vt:lpstr>       Programi Unije 2021.-2027.</vt:lpstr>
      <vt:lpstr>      Programi Unije 2021.-2027.</vt:lpstr>
      <vt:lpstr> Pozivi za dodjelu bespovratnih sredstava </vt:lpstr>
      <vt:lpstr>                Postupak prijave </vt:lpstr>
      <vt:lpstr>                   Postupak prijave </vt:lpstr>
      <vt:lpstr>                           OPIS PROBLEMA I POTREBA  </vt:lpstr>
      <vt:lpstr>            OPIS PROBLEMA I POTREBA </vt:lpstr>
      <vt:lpstr>         OPIS PROBLEMA I POTREBA</vt:lpstr>
      <vt:lpstr>          OPIS PROBLEMA I POTREBA</vt:lpstr>
      <vt:lpstr>                           CILJEVI </vt:lpstr>
      <vt:lpstr>                    AKTIVNOSTI </vt:lpstr>
      <vt:lpstr>              KORISNICI </vt:lpstr>
      <vt:lpstr>                       VRSTE RIZIKA </vt:lpstr>
      <vt:lpstr>                  UNUTARNJI RIZICI </vt:lpstr>
      <vt:lpstr>        VANJSKI IZVORI RIZIKA </vt:lpstr>
      <vt:lpstr>           REZULTAT PROJEKTA </vt:lpstr>
      <vt:lpstr>                 EVALUACIJA </vt:lpstr>
      <vt:lpstr>            ODRŽIVOST PROJEKTA </vt:lpstr>
      <vt:lpstr>             ASPEKTI ODRŽIVOSTI </vt:lpstr>
      <vt:lpstr>              ASPEKTI ODRŽIVOSTI</vt:lpstr>
      <vt:lpstr>                 ASPEKTI ODRŽIVOSTI</vt:lpstr>
      <vt:lpstr>               ASPEKTI ODRŽIVOSTI</vt:lpstr>
      <vt:lpstr>              Korisni linkovi za pretraživanje natječaja: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fondovi</dc:title>
  <dc:creator>Tanja</dc:creator>
  <cp:lastModifiedBy>Razvojna organizacija zaštite potrošača</cp:lastModifiedBy>
  <cp:revision>19</cp:revision>
  <dcterms:created xsi:type="dcterms:W3CDTF">2017-02-26T16:43:30Z</dcterms:created>
  <dcterms:modified xsi:type="dcterms:W3CDTF">2024-10-03T15:21:13Z</dcterms:modified>
</cp:coreProperties>
</file>